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notesSlides/notesSlide7.xml" ContentType="application/vnd.openxmlformats-officedocument.presentationml.notesSlide+xml"/>
  <Override PartName="/ppt/charts/chart3.xml" ContentType="application/vnd.openxmlformats-officedocument.drawingml.chart+xml"/>
  <Override PartName="/ppt/charts/chart4.xml" ContentType="application/vnd.openxmlformats-officedocument.drawingml.char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1" r:id="rId1"/>
  </p:sldMasterIdLst>
  <p:notesMasterIdLst>
    <p:notesMasterId r:id="rId64"/>
  </p:notesMasterIdLst>
  <p:handoutMasterIdLst>
    <p:handoutMasterId r:id="rId65"/>
  </p:handoutMasterIdLst>
  <p:sldIdLst>
    <p:sldId id="804" r:id="rId2"/>
    <p:sldId id="1060" r:id="rId3"/>
    <p:sldId id="1005" r:id="rId4"/>
    <p:sldId id="837" r:id="rId5"/>
    <p:sldId id="1055" r:id="rId6"/>
    <p:sldId id="1053" r:id="rId7"/>
    <p:sldId id="1063" r:id="rId8"/>
    <p:sldId id="1064" r:id="rId9"/>
    <p:sldId id="1040" r:id="rId10"/>
    <p:sldId id="1052" r:id="rId11"/>
    <p:sldId id="1054" r:id="rId12"/>
    <p:sldId id="1042" r:id="rId13"/>
    <p:sldId id="852" r:id="rId14"/>
    <p:sldId id="829" r:id="rId15"/>
    <p:sldId id="833" r:id="rId16"/>
    <p:sldId id="1051" r:id="rId17"/>
    <p:sldId id="1039" r:id="rId18"/>
    <p:sldId id="1057" r:id="rId19"/>
    <p:sldId id="1065" r:id="rId20"/>
    <p:sldId id="1020" r:id="rId21"/>
    <p:sldId id="984" r:id="rId22"/>
    <p:sldId id="1018" r:id="rId23"/>
    <p:sldId id="1017" r:id="rId24"/>
    <p:sldId id="1056" r:id="rId25"/>
    <p:sldId id="1038" r:id="rId26"/>
    <p:sldId id="773" r:id="rId27"/>
    <p:sldId id="1066" r:id="rId28"/>
    <p:sldId id="805" r:id="rId29"/>
    <p:sldId id="1044" r:id="rId30"/>
    <p:sldId id="1059" r:id="rId31"/>
    <p:sldId id="1025" r:id="rId32"/>
    <p:sldId id="958" r:id="rId33"/>
    <p:sldId id="959" r:id="rId34"/>
    <p:sldId id="960" r:id="rId35"/>
    <p:sldId id="957" r:id="rId36"/>
    <p:sldId id="962" r:id="rId37"/>
    <p:sldId id="956" r:id="rId38"/>
    <p:sldId id="963" r:id="rId39"/>
    <p:sldId id="917" r:id="rId40"/>
    <p:sldId id="964" r:id="rId41"/>
    <p:sldId id="965" r:id="rId42"/>
    <p:sldId id="966" r:id="rId43"/>
    <p:sldId id="967" r:id="rId44"/>
    <p:sldId id="968" r:id="rId45"/>
    <p:sldId id="969" r:id="rId46"/>
    <p:sldId id="970" r:id="rId47"/>
    <p:sldId id="971" r:id="rId48"/>
    <p:sldId id="972" r:id="rId49"/>
    <p:sldId id="918" r:id="rId50"/>
    <p:sldId id="919" r:id="rId51"/>
    <p:sldId id="943" r:id="rId52"/>
    <p:sldId id="1043" r:id="rId53"/>
    <p:sldId id="1024" r:id="rId54"/>
    <p:sldId id="1021" r:id="rId55"/>
    <p:sldId id="1035" r:id="rId56"/>
    <p:sldId id="1023" r:id="rId57"/>
    <p:sldId id="1031" r:id="rId58"/>
    <p:sldId id="1028" r:id="rId59"/>
    <p:sldId id="1011" r:id="rId60"/>
    <p:sldId id="992" r:id="rId61"/>
    <p:sldId id="1036" r:id="rId62"/>
    <p:sldId id="891" r:id="rId63"/>
  </p:sldIdLst>
  <p:sldSz cx="9144000" cy="5143500" type="screen16x9"/>
  <p:notesSz cx="9144000" cy="6858000"/>
  <p:defaultTextStyle>
    <a:defPPr>
      <a:defRPr lang="en-US"/>
    </a:defPPr>
    <a:lvl1pPr marL="0" algn="l" defTabSz="408211" rtl="0" eaLnBrk="1" latinLnBrk="0" hangingPunct="1">
      <a:defRPr sz="1600" kern="1200">
        <a:solidFill>
          <a:schemeClr val="tx1"/>
        </a:solidFill>
        <a:latin typeface="+mn-lt"/>
        <a:ea typeface="+mn-ea"/>
        <a:cs typeface="+mn-cs"/>
      </a:defRPr>
    </a:lvl1pPr>
    <a:lvl2pPr marL="408211" algn="l" defTabSz="408211" rtl="0" eaLnBrk="1" latinLnBrk="0" hangingPunct="1">
      <a:defRPr sz="1600" kern="1200">
        <a:solidFill>
          <a:schemeClr val="tx1"/>
        </a:solidFill>
        <a:latin typeface="+mn-lt"/>
        <a:ea typeface="+mn-ea"/>
        <a:cs typeface="+mn-cs"/>
      </a:defRPr>
    </a:lvl2pPr>
    <a:lvl3pPr marL="816422" algn="l" defTabSz="408211" rtl="0" eaLnBrk="1" latinLnBrk="0" hangingPunct="1">
      <a:defRPr sz="1600" kern="1200">
        <a:solidFill>
          <a:schemeClr val="tx1"/>
        </a:solidFill>
        <a:latin typeface="+mn-lt"/>
        <a:ea typeface="+mn-ea"/>
        <a:cs typeface="+mn-cs"/>
      </a:defRPr>
    </a:lvl3pPr>
    <a:lvl4pPr marL="1224633" algn="l" defTabSz="408211" rtl="0" eaLnBrk="1" latinLnBrk="0" hangingPunct="1">
      <a:defRPr sz="1600" kern="1200">
        <a:solidFill>
          <a:schemeClr val="tx1"/>
        </a:solidFill>
        <a:latin typeface="+mn-lt"/>
        <a:ea typeface="+mn-ea"/>
        <a:cs typeface="+mn-cs"/>
      </a:defRPr>
    </a:lvl4pPr>
    <a:lvl5pPr marL="1632844" algn="l" defTabSz="408211" rtl="0" eaLnBrk="1" latinLnBrk="0" hangingPunct="1">
      <a:defRPr sz="1600" kern="1200">
        <a:solidFill>
          <a:schemeClr val="tx1"/>
        </a:solidFill>
        <a:latin typeface="+mn-lt"/>
        <a:ea typeface="+mn-ea"/>
        <a:cs typeface="+mn-cs"/>
      </a:defRPr>
    </a:lvl5pPr>
    <a:lvl6pPr marL="2041055" algn="l" defTabSz="408211" rtl="0" eaLnBrk="1" latinLnBrk="0" hangingPunct="1">
      <a:defRPr sz="1600" kern="1200">
        <a:solidFill>
          <a:schemeClr val="tx1"/>
        </a:solidFill>
        <a:latin typeface="+mn-lt"/>
        <a:ea typeface="+mn-ea"/>
        <a:cs typeface="+mn-cs"/>
      </a:defRPr>
    </a:lvl6pPr>
    <a:lvl7pPr marL="2449266" algn="l" defTabSz="408211" rtl="0" eaLnBrk="1" latinLnBrk="0" hangingPunct="1">
      <a:defRPr sz="1600" kern="1200">
        <a:solidFill>
          <a:schemeClr val="tx1"/>
        </a:solidFill>
        <a:latin typeface="+mn-lt"/>
        <a:ea typeface="+mn-ea"/>
        <a:cs typeface="+mn-cs"/>
      </a:defRPr>
    </a:lvl7pPr>
    <a:lvl8pPr marL="2857477" algn="l" defTabSz="408211" rtl="0" eaLnBrk="1" latinLnBrk="0" hangingPunct="1">
      <a:defRPr sz="1600" kern="1200">
        <a:solidFill>
          <a:schemeClr val="tx1"/>
        </a:solidFill>
        <a:latin typeface="+mn-lt"/>
        <a:ea typeface="+mn-ea"/>
        <a:cs typeface="+mn-cs"/>
      </a:defRPr>
    </a:lvl8pPr>
    <a:lvl9pPr marL="3265688" algn="l" defTabSz="408211" rtl="0" eaLnBrk="1" latinLnBrk="0" hangingPunct="1">
      <a:defRPr sz="16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prnPr/>
  <p:clrMru>
    <a:srgbClr val="7F7F7F"/>
    <a:srgbClr val="BFBFBF"/>
    <a:srgbClr val="FCE542"/>
    <a:srgbClr val="929292"/>
    <a:srgbClr val="000000"/>
    <a:srgbClr val="F82629"/>
    <a:srgbClr val="959595"/>
    <a:srgbClr val="9B9B9B"/>
    <a:srgbClr val="FF3C3C"/>
    <a:srgbClr val="FF585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395" autoAdjust="0"/>
    <p:restoredTop sz="80120" autoAdjust="0"/>
  </p:normalViewPr>
  <p:slideViewPr>
    <p:cSldViewPr snapToGrid="0">
      <p:cViewPr varScale="1">
        <p:scale>
          <a:sx n="85" d="100"/>
          <a:sy n="85" d="100"/>
        </p:scale>
        <p:origin x="-768" y="-336"/>
      </p:cViewPr>
      <p:guideLst>
        <p:guide orient="horz" pos="-162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slide" Target="slides/slide62.xml"/><Relationship Id="rId64" Type="http://schemas.openxmlformats.org/officeDocument/2006/relationships/notesMaster" Target="notesMasters/notesMaster1.xml"/><Relationship Id="rId65" Type="http://schemas.openxmlformats.org/officeDocument/2006/relationships/handoutMaster" Target="handoutMasters/handoutMaster1.xml"/><Relationship Id="rId66" Type="http://schemas.openxmlformats.org/officeDocument/2006/relationships/printerSettings" Target="printerSettings/printerSettings1.bin"/><Relationship Id="rId67" Type="http://schemas.openxmlformats.org/officeDocument/2006/relationships/presProps" Target="presProps.xml"/><Relationship Id="rId68" Type="http://schemas.openxmlformats.org/officeDocument/2006/relationships/viewProps" Target="viewProps.xml"/><Relationship Id="rId69" Type="http://schemas.openxmlformats.org/officeDocument/2006/relationships/theme" Target="theme/theme1.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70"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charts/_rels/chart1.xml.rels><?xml version="1.0" encoding="UTF-8" standalone="yes"?>
<Relationships xmlns="http://schemas.openxmlformats.org/package/2006/relationships"><Relationship Id="rId1" Type="http://schemas.openxmlformats.org/officeDocument/2006/relationships/oleObject" Target="file://localhost//Users/scott.katalenich/Documents/Stanford/PhD%20Research/Working/Analysis%20of%20Army%20Sea%20Land%20and%20Air%20Vehicular%20Platforms%20-%20Fossil%20Fuel%20-%20Battery%20Electric%20-%20Hydrogen%20Fuel%20Cell.xlsx"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file://localhost//Users/scott.katalenich/Documents/Stanford/PhD%20Research/Working/Analysis%20of%20Army%20Sea%20Land%20and%20Air%20Vehicular%20Platforms%20-%20Fossil%20Fuel%20-%20Battery%20Electric%20-%20Hydrogen%20Fuel%20Cell.xlsx"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file://localhost//Users/scott.katalenich/Documents/Stanford/PhD%20Research/Working/Analysis%20of%20Army%20Sea%20Land%20and%20Air%20Vehicular%20Platforms%20-%20Fossil%20Fuel%20-%20Battery%20Electric%20-%20Hydrogen%20Fuel%20Cell.xlsx" TargetMode="External"/></Relationships>
</file>

<file path=ppt/charts/_rels/chart4.xml.rels><?xml version="1.0" encoding="UTF-8" standalone="yes"?>
<Relationships xmlns="http://schemas.openxmlformats.org/package/2006/relationships"><Relationship Id="rId1" Type="http://schemas.openxmlformats.org/officeDocument/2006/relationships/oleObject" Target="file://localhost//Users/scott.katalenich/Documents/Stanford/PhD%20Research/Working/Analysis%20of%20Army%20Sea%20Land%20and%20Air%20Vehicular%20Platforms%20-%20Fossil%20Fuel%20-%20Battery%20Electric%20-%20Hydrogen%20Fuel%20Cell.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spPr>
            <a:noFill/>
            <a:ln>
              <a:noFill/>
            </a:ln>
            <a:effectLst/>
          </c:spPr>
          <c:invertIfNegative val="0"/>
          <c:cat>
            <c:strRef>
              <c:f>Summary!$BX$149:$BX$156</c:f>
              <c:strCache>
                <c:ptCount val="8"/>
                <c:pt idx="0">
                  <c:v>M1 Abrams</c:v>
                </c:pt>
                <c:pt idx="1">
                  <c:v>M2 Bradley</c:v>
                </c:pt>
                <c:pt idx="2">
                  <c:v>M113 APC</c:v>
                </c:pt>
                <c:pt idx="3">
                  <c:v>M978 HEMTT</c:v>
                </c:pt>
                <c:pt idx="4">
                  <c:v>M1078 FMTV</c:v>
                </c:pt>
                <c:pt idx="5">
                  <c:v>M1151 HMMWV</c:v>
                </c:pt>
                <c:pt idx="6">
                  <c:v>M1257 Stryker</c:v>
                </c:pt>
                <c:pt idx="7">
                  <c:v>RG33L MRAP</c:v>
                </c:pt>
              </c:strCache>
            </c:strRef>
          </c:cat>
          <c:val>
            <c:numRef>
              <c:f>Summary!$CA$149:$CA$156</c:f>
              <c:numCache>
                <c:formatCode>0.00</c:formatCode>
                <c:ptCount val="8"/>
                <c:pt idx="0">
                  <c:v>1.017928202772569</c:v>
                </c:pt>
                <c:pt idx="1">
                  <c:v>0.979584188416455</c:v>
                </c:pt>
                <c:pt idx="2">
                  <c:v>0.962173432599112</c:v>
                </c:pt>
                <c:pt idx="3">
                  <c:v>0.990381470802255</c:v>
                </c:pt>
                <c:pt idx="4">
                  <c:v>0.972302860074791</c:v>
                </c:pt>
                <c:pt idx="5">
                  <c:v>0.97179080767081</c:v>
                </c:pt>
                <c:pt idx="6">
                  <c:v>0.994185934785311</c:v>
                </c:pt>
                <c:pt idx="7">
                  <c:v>0.983869786946473</c:v>
                </c:pt>
              </c:numCache>
            </c:numRef>
          </c:val>
          <c:extLst xmlns:c16r2="http://schemas.microsoft.com/office/drawing/2015/06/chart">
            <c:ext xmlns:c16="http://schemas.microsoft.com/office/drawing/2014/chart" uri="{C3380CC4-5D6E-409C-BE32-E72D297353CC}">
              <c16:uniqueId val="{00000000-6872-CD44-A749-054099555ADB}"/>
            </c:ext>
          </c:extLst>
        </c:ser>
        <c:ser>
          <c:idx val="1"/>
          <c:order val="1"/>
          <c:spPr>
            <a:solidFill>
              <a:srgbClr val="8C1515"/>
            </a:solidFill>
            <a:ln>
              <a:noFill/>
            </a:ln>
            <a:effectLst/>
          </c:spPr>
          <c:invertIfNegative val="0"/>
          <c:cat>
            <c:strRef>
              <c:f>Summary!$BX$149:$BX$156</c:f>
              <c:strCache>
                <c:ptCount val="8"/>
                <c:pt idx="0">
                  <c:v>M1 Abrams</c:v>
                </c:pt>
                <c:pt idx="1">
                  <c:v>M2 Bradley</c:v>
                </c:pt>
                <c:pt idx="2">
                  <c:v>M113 APC</c:v>
                </c:pt>
                <c:pt idx="3">
                  <c:v>M978 HEMTT</c:v>
                </c:pt>
                <c:pt idx="4">
                  <c:v>M1078 FMTV</c:v>
                </c:pt>
                <c:pt idx="5">
                  <c:v>M1151 HMMWV</c:v>
                </c:pt>
                <c:pt idx="6">
                  <c:v>M1257 Stryker</c:v>
                </c:pt>
                <c:pt idx="7">
                  <c:v>RG33L MRAP</c:v>
                </c:pt>
              </c:strCache>
            </c:strRef>
          </c:cat>
          <c:val>
            <c:numRef>
              <c:f>Summary!$CB$149:$CB$156</c:f>
              <c:numCache>
                <c:formatCode>0.00</c:formatCode>
                <c:ptCount val="8"/>
                <c:pt idx="0">
                  <c:v>0.00344725757886266</c:v>
                </c:pt>
                <c:pt idx="1">
                  <c:v>0.000777891485995496</c:v>
                </c:pt>
                <c:pt idx="2">
                  <c:v>0.000691813247761464</c:v>
                </c:pt>
                <c:pt idx="3">
                  <c:v>0.00143186474999324</c:v>
                </c:pt>
                <c:pt idx="4">
                  <c:v>3.33942778507623E-6</c:v>
                </c:pt>
                <c:pt idx="5">
                  <c:v>7.9947207993758E-6</c:v>
                </c:pt>
                <c:pt idx="6">
                  <c:v>3.90086531915079E-5</c:v>
                </c:pt>
                <c:pt idx="7">
                  <c:v>2.74235142625479E-5</c:v>
                </c:pt>
              </c:numCache>
            </c:numRef>
          </c:val>
          <c:extLst xmlns:c16r2="http://schemas.microsoft.com/office/drawing/2015/06/chart">
            <c:ext xmlns:c16="http://schemas.microsoft.com/office/drawing/2014/chart" uri="{C3380CC4-5D6E-409C-BE32-E72D297353CC}">
              <c16:uniqueId val="{00000001-6872-CD44-A749-054099555ADB}"/>
            </c:ext>
          </c:extLst>
        </c:ser>
        <c:dLbls>
          <c:showLegendKey val="0"/>
          <c:showVal val="0"/>
          <c:showCatName val="0"/>
          <c:showSerName val="0"/>
          <c:showPercent val="0"/>
          <c:showBubbleSize val="0"/>
        </c:dLbls>
        <c:gapWidth val="50"/>
        <c:overlap val="100"/>
        <c:axId val="-2138361512"/>
        <c:axId val="2134070552"/>
      </c:barChart>
      <c:catAx>
        <c:axId val="-2138361512"/>
        <c:scaling>
          <c:orientation val="maxMin"/>
        </c:scaling>
        <c:delete val="1"/>
        <c:axPos val="l"/>
        <c:numFmt formatCode="General" sourceLinked="1"/>
        <c:majorTickMark val="none"/>
        <c:minorTickMark val="none"/>
        <c:tickLblPos val="nextTo"/>
        <c:crossAx val="2134070552"/>
        <c:crosses val="autoZero"/>
        <c:auto val="1"/>
        <c:lblAlgn val="ctr"/>
        <c:lblOffset val="100"/>
        <c:noMultiLvlLbl val="0"/>
      </c:catAx>
      <c:valAx>
        <c:axId val="2134070552"/>
        <c:scaling>
          <c:orientation val="minMax"/>
          <c:max val="1.75"/>
          <c:min val="0.75"/>
        </c:scaling>
        <c:delete val="0"/>
        <c:axPos val="t"/>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high"/>
        <c:spPr>
          <a:noFill/>
          <a:ln>
            <a:noFill/>
          </a:ln>
          <a:effectLst/>
        </c:spPr>
        <c:txPr>
          <a:bodyPr rot="-60000000" spcFirstLastPara="1" vertOverflow="ellipsis" vert="horz" wrap="square" anchor="ctr" anchorCtr="1"/>
          <a:lstStyle/>
          <a:p>
            <a:pPr>
              <a:defRPr sz="105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2138361512"/>
        <c:crosses val="autoZero"/>
        <c:crossBetween val="between"/>
        <c:majorUnit val="0.25"/>
      </c:valAx>
      <c:spPr>
        <a:noFill/>
        <a:ln>
          <a:noFill/>
        </a:ln>
        <a:effectLst/>
      </c:spPr>
    </c:plotArea>
    <c:plotVisOnly val="1"/>
    <c:dispBlanksAs val="gap"/>
    <c:showDLblsOverMax val="0"/>
  </c:chart>
  <c:spPr>
    <a:noFill/>
    <a:ln>
      <a:noFill/>
    </a:ln>
    <a:effectLst/>
  </c:spPr>
  <c:txPr>
    <a:bodyPr/>
    <a:lstStyle/>
    <a:p>
      <a:pPr>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spPr>
            <a:noFill/>
            <a:ln>
              <a:noFill/>
            </a:ln>
            <a:effectLst/>
          </c:spPr>
          <c:invertIfNegative val="0"/>
          <c:cat>
            <c:strRef>
              <c:f>Summary!$BQ$149:$BQ$156</c:f>
              <c:strCache>
                <c:ptCount val="8"/>
                <c:pt idx="0">
                  <c:v>M1 Abrams</c:v>
                </c:pt>
                <c:pt idx="1">
                  <c:v>M2 Bradley</c:v>
                </c:pt>
                <c:pt idx="2">
                  <c:v>M113 APC</c:v>
                </c:pt>
                <c:pt idx="3">
                  <c:v>M978 HEMTT</c:v>
                </c:pt>
                <c:pt idx="4">
                  <c:v>M1078 FMTV</c:v>
                </c:pt>
                <c:pt idx="5">
                  <c:v>M1151 HMMWV</c:v>
                </c:pt>
                <c:pt idx="6">
                  <c:v>M1257 Stryker</c:v>
                </c:pt>
                <c:pt idx="7">
                  <c:v>RG33L MRAP</c:v>
                </c:pt>
              </c:strCache>
            </c:strRef>
          </c:cat>
          <c:val>
            <c:numRef>
              <c:f>Summary!$BT$149:$BT$156</c:f>
              <c:numCache>
                <c:formatCode>0.00</c:formatCode>
                <c:ptCount val="8"/>
                <c:pt idx="0">
                  <c:v>1.144185852126562</c:v>
                </c:pt>
                <c:pt idx="1">
                  <c:v>1.061260610830907</c:v>
                </c:pt>
                <c:pt idx="2">
                  <c:v>1.05625868033052</c:v>
                </c:pt>
                <c:pt idx="3">
                  <c:v>1.081264988463808</c:v>
                </c:pt>
                <c:pt idx="4">
                  <c:v>0.999035681483232</c:v>
                </c:pt>
                <c:pt idx="5">
                  <c:v>0.998118508094426</c:v>
                </c:pt>
                <c:pt idx="6">
                  <c:v>1.018828377329493</c:v>
                </c:pt>
                <c:pt idx="7">
                  <c:v>1.014306790615668</c:v>
                </c:pt>
              </c:numCache>
            </c:numRef>
          </c:val>
          <c:extLst xmlns:c16r2="http://schemas.microsoft.com/office/drawing/2015/06/chart">
            <c:ext xmlns:c16="http://schemas.microsoft.com/office/drawing/2014/chart" uri="{C3380CC4-5D6E-409C-BE32-E72D297353CC}">
              <c16:uniqueId val="{00000000-C8DB-5841-B182-72AACF89A979}"/>
            </c:ext>
          </c:extLst>
        </c:ser>
        <c:ser>
          <c:idx val="1"/>
          <c:order val="1"/>
          <c:spPr>
            <a:solidFill>
              <a:srgbClr val="195E54"/>
            </a:solidFill>
            <a:ln>
              <a:noFill/>
            </a:ln>
            <a:effectLst/>
          </c:spPr>
          <c:invertIfNegative val="0"/>
          <c:cat>
            <c:strRef>
              <c:f>Summary!$BQ$149:$BQ$156</c:f>
              <c:strCache>
                <c:ptCount val="8"/>
                <c:pt idx="0">
                  <c:v>M1 Abrams</c:v>
                </c:pt>
                <c:pt idx="1">
                  <c:v>M2 Bradley</c:v>
                </c:pt>
                <c:pt idx="2">
                  <c:v>M113 APC</c:v>
                </c:pt>
                <c:pt idx="3">
                  <c:v>M978 HEMTT</c:v>
                </c:pt>
                <c:pt idx="4">
                  <c:v>M1078 FMTV</c:v>
                </c:pt>
                <c:pt idx="5">
                  <c:v>M1151 HMMWV</c:v>
                </c:pt>
                <c:pt idx="6">
                  <c:v>M1257 Stryker</c:v>
                </c:pt>
                <c:pt idx="7">
                  <c:v>RG33L MRAP</c:v>
                </c:pt>
              </c:strCache>
            </c:strRef>
          </c:cat>
          <c:val>
            <c:numRef>
              <c:f>Summary!$BU$149:$BU$156</c:f>
              <c:numCache>
                <c:formatCode>0.00</c:formatCode>
                <c:ptCount val="8"/>
                <c:pt idx="0">
                  <c:v>0.044134585930552</c:v>
                </c:pt>
                <c:pt idx="1">
                  <c:v>0.0198052994281532</c:v>
                </c:pt>
                <c:pt idx="2">
                  <c:v>0.0172094770287068</c:v>
                </c:pt>
                <c:pt idx="3">
                  <c:v>0.0428692107267379</c:v>
                </c:pt>
                <c:pt idx="4">
                  <c:v>0.000163119875839168</c:v>
                </c:pt>
                <c:pt idx="5">
                  <c:v>0.000673866323125827</c:v>
                </c:pt>
                <c:pt idx="6">
                  <c:v>0.00436391934092772</c:v>
                </c:pt>
                <c:pt idx="7">
                  <c:v>0.00170777444080561</c:v>
                </c:pt>
              </c:numCache>
            </c:numRef>
          </c:val>
          <c:extLst xmlns:c16r2="http://schemas.microsoft.com/office/drawing/2015/06/chart">
            <c:ext xmlns:c16="http://schemas.microsoft.com/office/drawing/2014/chart" uri="{C3380CC4-5D6E-409C-BE32-E72D297353CC}">
              <c16:uniqueId val="{00000001-C8DB-5841-B182-72AACF89A979}"/>
            </c:ext>
          </c:extLst>
        </c:ser>
        <c:dLbls>
          <c:showLegendKey val="0"/>
          <c:showVal val="0"/>
          <c:showCatName val="0"/>
          <c:showSerName val="0"/>
          <c:showPercent val="0"/>
          <c:showBubbleSize val="0"/>
        </c:dLbls>
        <c:gapWidth val="50"/>
        <c:overlap val="100"/>
        <c:axId val="2134023336"/>
        <c:axId val="2134004120"/>
      </c:barChart>
      <c:catAx>
        <c:axId val="2134023336"/>
        <c:scaling>
          <c:orientation val="maxMin"/>
        </c:scaling>
        <c:delete val="1"/>
        <c:axPos val="r"/>
        <c:numFmt formatCode="General" sourceLinked="1"/>
        <c:majorTickMark val="none"/>
        <c:minorTickMark val="none"/>
        <c:tickLblPos val="nextTo"/>
        <c:crossAx val="2134004120"/>
        <c:crosses val="autoZero"/>
        <c:auto val="1"/>
        <c:lblAlgn val="ctr"/>
        <c:lblOffset val="100"/>
        <c:noMultiLvlLbl val="0"/>
      </c:catAx>
      <c:valAx>
        <c:axId val="2134004120"/>
        <c:scaling>
          <c:orientation val="maxMin"/>
          <c:max val="1.75"/>
          <c:min val="0.75"/>
        </c:scaling>
        <c:delete val="0"/>
        <c:axPos val="t"/>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high"/>
        <c:spPr>
          <a:noFill/>
          <a:ln>
            <a:noFill/>
          </a:ln>
          <a:effectLst/>
        </c:spPr>
        <c:txPr>
          <a:bodyPr rot="-60000000" spcFirstLastPara="1" vertOverflow="ellipsis" vert="horz" wrap="square" anchor="ctr" anchorCtr="1"/>
          <a:lstStyle/>
          <a:p>
            <a:pPr>
              <a:defRPr sz="105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2134023336"/>
        <c:crosses val="autoZero"/>
        <c:crossBetween val="between"/>
        <c:majorUnit val="0.25"/>
      </c:valAx>
      <c:spPr>
        <a:noFill/>
        <a:ln>
          <a:noFill/>
        </a:ln>
        <a:effectLst/>
      </c:spPr>
    </c:plotArea>
    <c:plotVisOnly val="1"/>
    <c:dispBlanksAs val="gap"/>
    <c:showDLblsOverMax val="0"/>
  </c:chart>
  <c:spPr>
    <a:noFill/>
    <a:ln>
      <a:noFill/>
    </a:ln>
    <a:effectLst/>
  </c:spPr>
  <c:txPr>
    <a:bodyPr/>
    <a:lstStyle/>
    <a:p>
      <a:pPr>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spPr>
            <a:noFill/>
            <a:ln>
              <a:noFill/>
            </a:ln>
            <a:effectLst/>
          </c:spPr>
          <c:invertIfNegative val="0"/>
          <c:cat>
            <c:strRef>
              <c:f>Summary!$CE$102:$CE$109</c:f>
              <c:strCache>
                <c:ptCount val="8"/>
                <c:pt idx="0">
                  <c:v>M1 Abrams</c:v>
                </c:pt>
                <c:pt idx="1">
                  <c:v>M2 Bradley</c:v>
                </c:pt>
                <c:pt idx="2">
                  <c:v>M113 APC</c:v>
                </c:pt>
                <c:pt idx="3">
                  <c:v>M978 HEMTT</c:v>
                </c:pt>
                <c:pt idx="4">
                  <c:v>M1078 FMTV</c:v>
                </c:pt>
                <c:pt idx="5">
                  <c:v>M1151 HMMWV</c:v>
                </c:pt>
                <c:pt idx="6">
                  <c:v>M1257 Stryker</c:v>
                </c:pt>
                <c:pt idx="7">
                  <c:v>RG33L MRAP</c:v>
                </c:pt>
              </c:strCache>
            </c:strRef>
          </c:cat>
          <c:val>
            <c:numRef>
              <c:f>Summary!$CH$102:$CH$109</c:f>
              <c:numCache>
                <c:formatCode>0.00</c:formatCode>
                <c:ptCount val="8"/>
                <c:pt idx="0">
                  <c:v>0.998164503179432</c:v>
                </c:pt>
                <c:pt idx="1">
                  <c:v>0.966600645392676</c:v>
                </c:pt>
                <c:pt idx="2">
                  <c:v>0.931258135374592</c:v>
                </c:pt>
                <c:pt idx="3">
                  <c:v>0.98177823412898</c:v>
                </c:pt>
                <c:pt idx="4">
                  <c:v>0.969617377348792</c:v>
                </c:pt>
                <c:pt idx="5">
                  <c:v>0.974521996423008</c:v>
                </c:pt>
                <c:pt idx="6">
                  <c:v>0.99914474279187</c:v>
                </c:pt>
                <c:pt idx="7">
                  <c:v>1.007721308388759</c:v>
                </c:pt>
              </c:numCache>
            </c:numRef>
          </c:val>
          <c:extLst xmlns:c16r2="http://schemas.microsoft.com/office/drawing/2015/06/chart">
            <c:ext xmlns:c16="http://schemas.microsoft.com/office/drawing/2014/chart" uri="{C3380CC4-5D6E-409C-BE32-E72D297353CC}">
              <c16:uniqueId val="{00000000-B6CC-6643-9ED9-EA440D6BAAA7}"/>
            </c:ext>
          </c:extLst>
        </c:ser>
        <c:ser>
          <c:idx val="1"/>
          <c:order val="1"/>
          <c:spPr>
            <a:solidFill>
              <a:srgbClr val="195E54"/>
            </a:solidFill>
            <a:ln>
              <a:noFill/>
            </a:ln>
            <a:effectLst/>
          </c:spPr>
          <c:invertIfNegative val="0"/>
          <c:cat>
            <c:strRef>
              <c:f>Summary!$CE$102:$CE$109</c:f>
              <c:strCache>
                <c:ptCount val="8"/>
                <c:pt idx="0">
                  <c:v>M1 Abrams</c:v>
                </c:pt>
                <c:pt idx="1">
                  <c:v>M2 Bradley</c:v>
                </c:pt>
                <c:pt idx="2">
                  <c:v>M113 APC</c:v>
                </c:pt>
                <c:pt idx="3">
                  <c:v>M978 HEMTT</c:v>
                </c:pt>
                <c:pt idx="4">
                  <c:v>M1078 FMTV</c:v>
                </c:pt>
                <c:pt idx="5">
                  <c:v>M1151 HMMWV</c:v>
                </c:pt>
                <c:pt idx="6">
                  <c:v>M1257 Stryker</c:v>
                </c:pt>
                <c:pt idx="7">
                  <c:v>RG33L MRAP</c:v>
                </c:pt>
              </c:strCache>
            </c:strRef>
          </c:cat>
          <c:val>
            <c:numRef>
              <c:f>Summary!$CI$102:$CI$109</c:f>
              <c:numCache>
                <c:formatCode>0.00</c:formatCode>
                <c:ptCount val="8"/>
                <c:pt idx="0">
                  <c:v>0.0100239598995266</c:v>
                </c:pt>
                <c:pt idx="1">
                  <c:v>0.0146351565675569</c:v>
                </c:pt>
                <c:pt idx="2">
                  <c:v>0.0221332955894133</c:v>
                </c:pt>
                <c:pt idx="3">
                  <c:v>0.0169897484927758</c:v>
                </c:pt>
                <c:pt idx="4">
                  <c:v>0.00820502039420523</c:v>
                </c:pt>
                <c:pt idx="5">
                  <c:v>0.0176382688144341</c:v>
                </c:pt>
                <c:pt idx="6">
                  <c:v>0.00286216078689605</c:v>
                </c:pt>
                <c:pt idx="7">
                  <c:v>0.000715007277179547</c:v>
                </c:pt>
              </c:numCache>
            </c:numRef>
          </c:val>
          <c:extLst xmlns:c16r2="http://schemas.microsoft.com/office/drawing/2015/06/chart">
            <c:ext xmlns:c16="http://schemas.microsoft.com/office/drawing/2014/chart" uri="{C3380CC4-5D6E-409C-BE32-E72D297353CC}">
              <c16:uniqueId val="{00000001-B6CC-6643-9ED9-EA440D6BAAA7}"/>
            </c:ext>
          </c:extLst>
        </c:ser>
        <c:dLbls>
          <c:showLegendKey val="0"/>
          <c:showVal val="0"/>
          <c:showCatName val="0"/>
          <c:showSerName val="0"/>
          <c:showPercent val="0"/>
          <c:showBubbleSize val="0"/>
        </c:dLbls>
        <c:gapWidth val="50"/>
        <c:overlap val="100"/>
        <c:axId val="2133892664"/>
        <c:axId val="2133873400"/>
      </c:barChart>
      <c:catAx>
        <c:axId val="2133892664"/>
        <c:scaling>
          <c:orientation val="maxMin"/>
        </c:scaling>
        <c:delete val="1"/>
        <c:axPos val="r"/>
        <c:numFmt formatCode="General" sourceLinked="1"/>
        <c:majorTickMark val="none"/>
        <c:minorTickMark val="none"/>
        <c:tickLblPos val="nextTo"/>
        <c:crossAx val="2133873400"/>
        <c:crosses val="autoZero"/>
        <c:auto val="1"/>
        <c:lblAlgn val="ctr"/>
        <c:lblOffset val="100"/>
        <c:noMultiLvlLbl val="0"/>
      </c:catAx>
      <c:valAx>
        <c:axId val="2133873400"/>
        <c:scaling>
          <c:orientation val="maxMin"/>
          <c:max val="1.05"/>
          <c:min val="0.85"/>
        </c:scaling>
        <c:delete val="0"/>
        <c:axPos val="t"/>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high"/>
        <c:spPr>
          <a:noFill/>
          <a:ln>
            <a:noFill/>
          </a:ln>
          <a:effectLst/>
        </c:spPr>
        <c:txPr>
          <a:bodyPr rot="-60000000" spcFirstLastPara="1" vertOverflow="ellipsis" vert="horz" wrap="square" anchor="ctr" anchorCtr="1"/>
          <a:lstStyle/>
          <a:p>
            <a:pPr>
              <a:defRPr sz="105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2133892664"/>
        <c:crosses val="autoZero"/>
        <c:crossBetween val="between"/>
        <c:majorUnit val="0.05"/>
      </c:valAx>
      <c:spPr>
        <a:noFill/>
        <a:ln>
          <a:noFill/>
        </a:ln>
        <a:effectLst/>
      </c:spPr>
    </c:plotArea>
    <c:plotVisOnly val="1"/>
    <c:dispBlanksAs val="gap"/>
    <c:showDLblsOverMax val="0"/>
  </c:chart>
  <c:spPr>
    <a:noFill/>
    <a:ln>
      <a:noFill/>
    </a:ln>
    <a:effectLst/>
  </c:spPr>
  <c:txPr>
    <a:bodyPr/>
    <a:lstStyle/>
    <a:p>
      <a:pPr>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spPr>
            <a:noFill/>
            <a:ln>
              <a:noFill/>
            </a:ln>
            <a:effectLst/>
          </c:spPr>
          <c:invertIfNegative val="0"/>
          <c:cat>
            <c:strRef>
              <c:f>Summary!$CL$102:$CL$109</c:f>
              <c:strCache>
                <c:ptCount val="8"/>
                <c:pt idx="0">
                  <c:v>M1 Abrams</c:v>
                </c:pt>
                <c:pt idx="1">
                  <c:v>M2 Bradley</c:v>
                </c:pt>
                <c:pt idx="2">
                  <c:v>M113 APC</c:v>
                </c:pt>
                <c:pt idx="3">
                  <c:v>M978 HEMTT</c:v>
                </c:pt>
                <c:pt idx="4">
                  <c:v>M1078 FMTV</c:v>
                </c:pt>
                <c:pt idx="5">
                  <c:v>M1151 HMMWV</c:v>
                </c:pt>
                <c:pt idx="6">
                  <c:v>M1257 Stryker</c:v>
                </c:pt>
                <c:pt idx="7">
                  <c:v>RG33L MRAP</c:v>
                </c:pt>
              </c:strCache>
            </c:strRef>
          </c:cat>
          <c:val>
            <c:numRef>
              <c:f>Summary!$CO$102:$CO$109</c:f>
              <c:numCache>
                <c:formatCode>0.00</c:formatCode>
                <c:ptCount val="8"/>
                <c:pt idx="0">
                  <c:v>1.010158909557253</c:v>
                </c:pt>
                <c:pt idx="1">
                  <c:v>0.981326007770047</c:v>
                </c:pt>
                <c:pt idx="2">
                  <c:v>0.962745110445116</c:v>
                </c:pt>
                <c:pt idx="3">
                  <c:v>0.992814998385796</c:v>
                </c:pt>
                <c:pt idx="4">
                  <c:v>0.986554937519207</c:v>
                </c:pt>
                <c:pt idx="5">
                  <c:v>0.985360550842809</c:v>
                </c:pt>
                <c:pt idx="6">
                  <c:v>0.999271233686016</c:v>
                </c:pt>
                <c:pt idx="7">
                  <c:v>0.995483562288094</c:v>
                </c:pt>
              </c:numCache>
            </c:numRef>
          </c:val>
          <c:extLst xmlns:c16r2="http://schemas.microsoft.com/office/drawing/2015/06/chart">
            <c:ext xmlns:c16="http://schemas.microsoft.com/office/drawing/2014/chart" uri="{C3380CC4-5D6E-409C-BE32-E72D297353CC}">
              <c16:uniqueId val="{00000000-0FC8-0E47-B25A-8B1929299448}"/>
            </c:ext>
          </c:extLst>
        </c:ser>
        <c:ser>
          <c:idx val="1"/>
          <c:order val="1"/>
          <c:spPr>
            <a:solidFill>
              <a:srgbClr val="8C1515"/>
            </a:solidFill>
            <a:ln>
              <a:noFill/>
            </a:ln>
            <a:effectLst/>
          </c:spPr>
          <c:invertIfNegative val="0"/>
          <c:cat>
            <c:strRef>
              <c:f>Summary!$CL$102:$CL$109</c:f>
              <c:strCache>
                <c:ptCount val="8"/>
                <c:pt idx="0">
                  <c:v>M1 Abrams</c:v>
                </c:pt>
                <c:pt idx="1">
                  <c:v>M2 Bradley</c:v>
                </c:pt>
                <c:pt idx="2">
                  <c:v>M113 APC</c:v>
                </c:pt>
                <c:pt idx="3">
                  <c:v>M978 HEMTT</c:v>
                </c:pt>
                <c:pt idx="4">
                  <c:v>M1078 FMTV</c:v>
                </c:pt>
                <c:pt idx="5">
                  <c:v>M1151 HMMWV</c:v>
                </c:pt>
                <c:pt idx="6">
                  <c:v>M1257 Stryker</c:v>
                </c:pt>
                <c:pt idx="7">
                  <c:v>RG33L MRAP</c:v>
                </c:pt>
              </c:strCache>
            </c:strRef>
          </c:cat>
          <c:val>
            <c:numRef>
              <c:f>Summary!$CP$102:$CP$109</c:f>
              <c:numCache>
                <c:formatCode>0.00</c:formatCode>
                <c:ptCount val="8"/>
                <c:pt idx="0">
                  <c:v>0.0124113715669472</c:v>
                </c:pt>
                <c:pt idx="1">
                  <c:v>0.00685166228373757</c:v>
                </c:pt>
                <c:pt idx="2">
                  <c:v>0.00651051832136118</c:v>
                </c:pt>
                <c:pt idx="3">
                  <c:v>0.00813555697209456</c:v>
                </c:pt>
                <c:pt idx="4">
                  <c:v>0.00258301207102751</c:v>
                </c:pt>
                <c:pt idx="5">
                  <c:v>0.00398636531189622</c:v>
                </c:pt>
                <c:pt idx="6">
                  <c:v>0.00128488168912544</c:v>
                </c:pt>
                <c:pt idx="7">
                  <c:v>0.00131013994913987</c:v>
                </c:pt>
              </c:numCache>
            </c:numRef>
          </c:val>
          <c:extLst xmlns:c16r2="http://schemas.microsoft.com/office/drawing/2015/06/chart">
            <c:ext xmlns:c16="http://schemas.microsoft.com/office/drawing/2014/chart" uri="{C3380CC4-5D6E-409C-BE32-E72D297353CC}">
              <c16:uniqueId val="{00000001-0FC8-0E47-B25A-8B1929299448}"/>
            </c:ext>
          </c:extLst>
        </c:ser>
        <c:dLbls>
          <c:showLegendKey val="0"/>
          <c:showVal val="0"/>
          <c:showCatName val="0"/>
          <c:showSerName val="0"/>
          <c:showPercent val="0"/>
          <c:showBubbleSize val="0"/>
        </c:dLbls>
        <c:gapWidth val="50"/>
        <c:overlap val="100"/>
        <c:axId val="-2138138856"/>
        <c:axId val="-2138116936"/>
      </c:barChart>
      <c:catAx>
        <c:axId val="-2138138856"/>
        <c:scaling>
          <c:orientation val="maxMin"/>
        </c:scaling>
        <c:delete val="1"/>
        <c:axPos val="l"/>
        <c:numFmt formatCode="General" sourceLinked="1"/>
        <c:majorTickMark val="none"/>
        <c:minorTickMark val="none"/>
        <c:tickLblPos val="nextTo"/>
        <c:crossAx val="-2138116936"/>
        <c:crosses val="autoZero"/>
        <c:auto val="1"/>
        <c:lblAlgn val="ctr"/>
        <c:lblOffset val="100"/>
        <c:noMultiLvlLbl val="0"/>
      </c:catAx>
      <c:valAx>
        <c:axId val="-2138116936"/>
        <c:scaling>
          <c:orientation val="minMax"/>
          <c:max val="1.05"/>
          <c:min val="0.85"/>
        </c:scaling>
        <c:delete val="0"/>
        <c:axPos val="t"/>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high"/>
        <c:spPr>
          <a:noFill/>
          <a:ln>
            <a:noFill/>
          </a:ln>
          <a:effectLst/>
        </c:spPr>
        <c:txPr>
          <a:bodyPr rot="-60000000" spcFirstLastPara="1" vertOverflow="ellipsis" vert="horz" wrap="square" anchor="ctr" anchorCtr="1"/>
          <a:lstStyle/>
          <a:p>
            <a:pPr>
              <a:defRPr sz="105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2138138856"/>
        <c:crosses val="autoZero"/>
        <c:crossBetween val="between"/>
        <c:majorUnit val="0.05"/>
      </c:valAx>
      <c:spPr>
        <a:noFill/>
        <a:ln>
          <a:noFill/>
        </a:ln>
        <a:effectLst/>
      </c:spPr>
    </c:plotArea>
    <c:plotVisOnly val="1"/>
    <c:dispBlanksAs val="gap"/>
    <c:showDLblsOverMax val="0"/>
  </c:chart>
  <c:spPr>
    <a:noFill/>
    <a:ln>
      <a:noFill/>
    </a:ln>
    <a:effectLst/>
  </c:spPr>
  <c:txPr>
    <a:bodyPr/>
    <a:lstStyle/>
    <a:p>
      <a:pPr>
        <a:defRPr sz="1050" b="0">
          <a:solidFill>
            <a:schemeClr val="tx1"/>
          </a:solidFill>
          <a:latin typeface="Arial" panose="020B0604020202020204" pitchFamily="34" charset="0"/>
          <a:cs typeface="Arial" panose="020B0604020202020204" pitchFamily="34" charset="0"/>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A4566C0C-1281-CF45-8C38-4B13FEE1C086}" type="datetime1">
              <a:rPr lang="en-US" smtClean="0"/>
              <a:pPr/>
              <a:t>10/23/18</a:t>
            </a:fld>
            <a:endParaRPr lang="en-US"/>
          </a:p>
        </p:txBody>
      </p:sp>
      <p:sp>
        <p:nvSpPr>
          <p:cNvPr id="4" name="Footer Placeholder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0CF27245-634E-4B46-BEE2-ADF899903643}" type="slidenum">
              <a:rPr lang="en-US" smtClean="0"/>
              <a:pPr/>
              <a:t>‹#›</a:t>
            </a:fld>
            <a:endParaRPr lang="en-US"/>
          </a:p>
        </p:txBody>
      </p:sp>
    </p:spTree>
    <p:extLst>
      <p:ext uri="{BB962C8B-B14F-4D97-AF65-F5344CB8AC3E}">
        <p14:creationId xmlns:p14="http://schemas.microsoft.com/office/powerpoint/2010/main" val="128646163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7966047F-8EE9-5444-B172-8B54547146C9}" type="datetime1">
              <a:rPr lang="en-US" smtClean="0"/>
              <a:pPr/>
              <a:t>10/23/18</a:t>
            </a:fld>
            <a:endParaRPr lang="en-US"/>
          </a:p>
        </p:txBody>
      </p:sp>
      <p:sp>
        <p:nvSpPr>
          <p:cNvPr id="4" name="Slide Image Placeholder 3"/>
          <p:cNvSpPr>
            <a:spLocks noGrp="1" noRot="1" noChangeAspect="1"/>
          </p:cNvSpPr>
          <p:nvPr>
            <p:ph type="sldImg" idx="2"/>
          </p:nvPr>
        </p:nvSpPr>
        <p:spPr>
          <a:xfrm>
            <a:off x="2286000" y="514350"/>
            <a:ext cx="4572000" cy="25717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6513513"/>
            <a:ext cx="3962400" cy="3429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80013" y="6513513"/>
            <a:ext cx="3962400" cy="342900"/>
          </a:xfrm>
          <a:prstGeom prst="rect">
            <a:avLst/>
          </a:prstGeom>
        </p:spPr>
        <p:txBody>
          <a:bodyPr vert="horz" lIns="91440" tIns="45720" rIns="91440" bIns="45720" rtlCol="0" anchor="b"/>
          <a:lstStyle>
            <a:lvl1pPr algn="r">
              <a:defRPr sz="1200"/>
            </a:lvl1pPr>
          </a:lstStyle>
          <a:p>
            <a:fld id="{D9FF2468-6DEC-D44D-8694-0E1FA0AB9F1E}" type="slidenum">
              <a:rPr lang="en-US" smtClean="0"/>
              <a:pPr/>
              <a:t>‹#›</a:t>
            </a:fld>
            <a:endParaRPr lang="en-US"/>
          </a:p>
        </p:txBody>
      </p:sp>
    </p:spTree>
    <p:extLst>
      <p:ext uri="{BB962C8B-B14F-4D97-AF65-F5344CB8AC3E}">
        <p14:creationId xmlns:p14="http://schemas.microsoft.com/office/powerpoint/2010/main" val="2718299318"/>
      </p:ext>
    </p:extLst>
  </p:cSld>
  <p:clrMap bg1="lt1" tx1="dk1" bg2="lt2" tx2="dk2" accent1="accent1" accent2="accent2" accent3="accent3" accent4="accent4" accent5="accent5" accent6="accent6" hlink="hlink" folHlink="folHlink"/>
  <p:hf hdr="0" ftr="0" dt="0"/>
  <p:notesStyle>
    <a:lvl1pPr marL="0" algn="l" defTabSz="408211" rtl="0" eaLnBrk="1" latinLnBrk="0" hangingPunct="1">
      <a:defRPr sz="1100" kern="1200">
        <a:solidFill>
          <a:schemeClr val="tx1"/>
        </a:solidFill>
        <a:latin typeface="+mn-lt"/>
        <a:ea typeface="+mn-ea"/>
        <a:cs typeface="+mn-cs"/>
      </a:defRPr>
    </a:lvl1pPr>
    <a:lvl2pPr marL="408211" algn="l" defTabSz="408211" rtl="0" eaLnBrk="1" latinLnBrk="0" hangingPunct="1">
      <a:defRPr sz="1100" kern="1200">
        <a:solidFill>
          <a:schemeClr val="tx1"/>
        </a:solidFill>
        <a:latin typeface="+mn-lt"/>
        <a:ea typeface="+mn-ea"/>
        <a:cs typeface="+mn-cs"/>
      </a:defRPr>
    </a:lvl2pPr>
    <a:lvl3pPr marL="816422" algn="l" defTabSz="408211" rtl="0" eaLnBrk="1" latinLnBrk="0" hangingPunct="1">
      <a:defRPr sz="1100" kern="1200">
        <a:solidFill>
          <a:schemeClr val="tx1"/>
        </a:solidFill>
        <a:latin typeface="+mn-lt"/>
        <a:ea typeface="+mn-ea"/>
        <a:cs typeface="+mn-cs"/>
      </a:defRPr>
    </a:lvl3pPr>
    <a:lvl4pPr marL="1224633" algn="l" defTabSz="408211" rtl="0" eaLnBrk="1" latinLnBrk="0" hangingPunct="1">
      <a:defRPr sz="1100" kern="1200">
        <a:solidFill>
          <a:schemeClr val="tx1"/>
        </a:solidFill>
        <a:latin typeface="+mn-lt"/>
        <a:ea typeface="+mn-ea"/>
        <a:cs typeface="+mn-cs"/>
      </a:defRPr>
    </a:lvl4pPr>
    <a:lvl5pPr marL="1632844" algn="l" defTabSz="408211" rtl="0" eaLnBrk="1" latinLnBrk="0" hangingPunct="1">
      <a:defRPr sz="1100" kern="1200">
        <a:solidFill>
          <a:schemeClr val="tx1"/>
        </a:solidFill>
        <a:latin typeface="+mn-lt"/>
        <a:ea typeface="+mn-ea"/>
        <a:cs typeface="+mn-cs"/>
      </a:defRPr>
    </a:lvl5pPr>
    <a:lvl6pPr marL="2041055" algn="l" defTabSz="408211" rtl="0" eaLnBrk="1" latinLnBrk="0" hangingPunct="1">
      <a:defRPr sz="1100" kern="1200">
        <a:solidFill>
          <a:schemeClr val="tx1"/>
        </a:solidFill>
        <a:latin typeface="+mn-lt"/>
        <a:ea typeface="+mn-ea"/>
        <a:cs typeface="+mn-cs"/>
      </a:defRPr>
    </a:lvl6pPr>
    <a:lvl7pPr marL="2449266" algn="l" defTabSz="408211" rtl="0" eaLnBrk="1" latinLnBrk="0" hangingPunct="1">
      <a:defRPr sz="1100" kern="1200">
        <a:solidFill>
          <a:schemeClr val="tx1"/>
        </a:solidFill>
        <a:latin typeface="+mn-lt"/>
        <a:ea typeface="+mn-ea"/>
        <a:cs typeface="+mn-cs"/>
      </a:defRPr>
    </a:lvl7pPr>
    <a:lvl8pPr marL="2857477" algn="l" defTabSz="408211" rtl="0" eaLnBrk="1" latinLnBrk="0" hangingPunct="1">
      <a:defRPr sz="1100" kern="1200">
        <a:solidFill>
          <a:schemeClr val="tx1"/>
        </a:solidFill>
        <a:latin typeface="+mn-lt"/>
        <a:ea typeface="+mn-ea"/>
        <a:cs typeface="+mn-cs"/>
      </a:defRPr>
    </a:lvl8pPr>
    <a:lvl9pPr marL="3265688" algn="l" defTabSz="408211" rtl="0" eaLnBrk="1" latinLnBrk="0" hangingPunct="1">
      <a:defRPr sz="11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0.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2.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3.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4.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5.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6.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7.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8.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9.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0.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1.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p>
            <a:fld id="{90B73593-3C5C-493D-B764-0176B57E77AB}" type="slidenum">
              <a:rPr lang="en-US">
                <a:latin typeface="Times" pitchFamily="16" charset="0"/>
              </a:rPr>
              <a:pPr/>
              <a:t>1</a:t>
            </a:fld>
            <a:endParaRPr lang="en-US">
              <a:latin typeface="Times" pitchFamily="16" charset="0"/>
            </a:endParaRPr>
          </a:p>
        </p:txBody>
      </p:sp>
      <p:sp>
        <p:nvSpPr>
          <p:cNvPr id="18435" name="Rectangle 1026"/>
          <p:cNvSpPr>
            <a:spLocks noGrp="1" noRot="1" noChangeAspect="1" noChangeArrowheads="1" noTextEdit="1"/>
          </p:cNvSpPr>
          <p:nvPr>
            <p:ph type="sldImg"/>
          </p:nvPr>
        </p:nvSpPr>
        <p:spPr>
          <a:ln/>
        </p:spPr>
      </p:sp>
      <p:sp>
        <p:nvSpPr>
          <p:cNvPr id="18436" name="Rectangle 1027"/>
          <p:cNvSpPr>
            <a:spLocks noGrp="1" noChangeArrowheads="1"/>
          </p:cNvSpPr>
          <p:nvPr>
            <p:ph type="body" idx="1"/>
          </p:nvPr>
        </p:nvSpPr>
        <p:spPr>
          <a:noFill/>
          <a:ln/>
        </p:spPr>
        <p:txBody>
          <a:bodyPr/>
          <a:lstStyle/>
          <a:p>
            <a:pPr eaLnBrk="1" hangingPunct="1"/>
            <a:r>
              <a:rPr lang="en-US" dirty="0" smtClean="0">
                <a:latin typeface="Times" pitchFamily="16" charset="0"/>
              </a:rPr>
              <a:t>Image credit:</a:t>
            </a:r>
            <a:r>
              <a:rPr lang="en-US" baseline="0" dirty="0" smtClean="0">
                <a:latin typeface="Times" pitchFamily="16" charset="0"/>
              </a:rPr>
              <a:t> Getty Images</a:t>
            </a:r>
          </a:p>
          <a:p>
            <a:pPr eaLnBrk="1" hangingPunct="1"/>
            <a:endParaRPr lang="en-US" dirty="0">
              <a:latin typeface="Times" pitchFamily="16"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9CC80040-50EA-46FC-BED2-D34634C8B771}" type="slidenum">
              <a:rPr lang="en-US">
                <a:latin typeface="Times" pitchFamily="16" charset="0"/>
              </a:rPr>
              <a:pPr/>
              <a:t>2</a:t>
            </a:fld>
            <a:endParaRPr lang="en-US">
              <a:latin typeface="Times" pitchFamily="16" charset="0"/>
            </a:endParaRPr>
          </a:p>
        </p:txBody>
      </p:sp>
      <p:sp>
        <p:nvSpPr>
          <p:cNvPr id="53251" name="Rectangle 1026"/>
          <p:cNvSpPr>
            <a:spLocks noGrp="1" noRot="1" noChangeAspect="1" noChangeArrowheads="1" noTextEdit="1"/>
          </p:cNvSpPr>
          <p:nvPr>
            <p:ph type="sldImg"/>
          </p:nvPr>
        </p:nvSpPr>
        <p:spPr>
          <a:ln/>
        </p:spPr>
      </p:sp>
      <p:sp>
        <p:nvSpPr>
          <p:cNvPr id="53252" name="Rectangle 1027"/>
          <p:cNvSpPr>
            <a:spLocks noGrp="1" noChangeArrowheads="1"/>
          </p:cNvSpPr>
          <p:nvPr>
            <p:ph type="body" idx="1"/>
          </p:nvPr>
        </p:nvSpPr>
        <p:spPr>
          <a:noFill/>
          <a:ln/>
        </p:spPr>
        <p:txBody>
          <a:bodyPr/>
          <a:lstStyle/>
          <a:p>
            <a:pPr eaLnBrk="1" hangingPunct="1"/>
            <a:r>
              <a:rPr lang="en-US" dirty="0" smtClean="0">
                <a:latin typeface="Times" pitchFamily="16" charset="0"/>
              </a:rPr>
              <a:t>https://</a:t>
            </a:r>
            <a:r>
              <a:rPr lang="en-US" dirty="0" err="1" smtClean="0">
                <a:latin typeface="Times" pitchFamily="16" charset="0"/>
              </a:rPr>
              <a:t>www.congress.gov</a:t>
            </a:r>
            <a:r>
              <a:rPr lang="en-US" dirty="0" smtClean="0">
                <a:latin typeface="Times" pitchFamily="16" charset="0"/>
              </a:rPr>
              <a:t>/bill/114th-congress/house-resolution/540/</a:t>
            </a:r>
            <a:r>
              <a:rPr lang="en-US" dirty="0" err="1" smtClean="0">
                <a:latin typeface="Times" pitchFamily="16" charset="0"/>
              </a:rPr>
              <a:t>cosponsors?q</a:t>
            </a:r>
            <a:r>
              <a:rPr lang="en-US" dirty="0" smtClean="0">
                <a:latin typeface="Times" pitchFamily="16" charset="0"/>
              </a:rPr>
              <a:t>=%7B%22search%22%3A%5B%22%5C%22hres540%5C%22%22%5D%7D&amp;resultIndex=1</a:t>
            </a:r>
          </a:p>
          <a:p>
            <a:pPr eaLnBrk="1" hangingPunct="1"/>
            <a:r>
              <a:rPr lang="en-US" dirty="0" smtClean="0">
                <a:latin typeface="Times" pitchFamily="16" charset="0"/>
              </a:rPr>
              <a:t>https://</a:t>
            </a:r>
            <a:r>
              <a:rPr lang="en-US" dirty="0" err="1" smtClean="0">
                <a:latin typeface="Times" pitchFamily="16" charset="0"/>
              </a:rPr>
              <a:t>www.demconvention.com</a:t>
            </a:r>
            <a:r>
              <a:rPr lang="en-US" dirty="0" smtClean="0">
                <a:latin typeface="Times" pitchFamily="16" charset="0"/>
              </a:rPr>
              <a:t>/</a:t>
            </a:r>
            <a:r>
              <a:rPr lang="en-US" dirty="0" err="1" smtClean="0">
                <a:latin typeface="Times" pitchFamily="16" charset="0"/>
              </a:rPr>
              <a:t>wp</a:t>
            </a:r>
            <a:r>
              <a:rPr lang="en-US" dirty="0" smtClean="0">
                <a:latin typeface="Times" pitchFamily="16" charset="0"/>
              </a:rPr>
              <a:t>-content/uploads/2016/07/Democratic-Party-Platform-7.21.16-no-lines.pdf</a:t>
            </a:r>
            <a:endParaRPr lang="en-US" dirty="0">
              <a:latin typeface="Times" pitchFamily="16"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0793F5D7-616D-4D95-9CC9-A5E7B4F52B11}" type="slidenum">
              <a:rPr lang="en-US">
                <a:latin typeface="Times" pitchFamily="16" charset="0"/>
              </a:rPr>
              <a:pPr/>
              <a:t>3</a:t>
            </a:fld>
            <a:endParaRPr lang="en-US">
              <a:latin typeface="Times" pitchFamily="16" charset="0"/>
            </a:endParaRPr>
          </a:p>
        </p:txBody>
      </p:sp>
      <p:sp>
        <p:nvSpPr>
          <p:cNvPr id="67587" name="Rectangle 2"/>
          <p:cNvSpPr>
            <a:spLocks noGrp="1" noRot="1" noChangeAspect="1" noChangeArrowheads="1"/>
          </p:cNvSpPr>
          <p:nvPr>
            <p:ph type="sldImg"/>
          </p:nvPr>
        </p:nvSpPr>
        <p:spPr>
          <a:solidFill>
            <a:srgbClr val="FFFFFF"/>
          </a:solidFill>
          <a:ln/>
        </p:spPr>
      </p:sp>
      <p:sp>
        <p:nvSpPr>
          <p:cNvPr id="67588"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6"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0793F5D7-616D-4D95-9CC9-A5E7B4F52B11}" type="slidenum">
              <a:rPr lang="en-US">
                <a:latin typeface="Times" pitchFamily="16" charset="0"/>
              </a:rPr>
              <a:pPr/>
              <a:t>5</a:t>
            </a:fld>
            <a:endParaRPr lang="en-US">
              <a:latin typeface="Times" pitchFamily="16" charset="0"/>
            </a:endParaRPr>
          </a:p>
        </p:txBody>
      </p:sp>
      <p:sp>
        <p:nvSpPr>
          <p:cNvPr id="67587" name="Rectangle 2"/>
          <p:cNvSpPr>
            <a:spLocks noGrp="1" noRot="1" noChangeAspect="1" noChangeArrowheads="1"/>
          </p:cNvSpPr>
          <p:nvPr>
            <p:ph type="sldImg"/>
          </p:nvPr>
        </p:nvSpPr>
        <p:spPr>
          <a:solidFill>
            <a:srgbClr val="FFFFFF"/>
          </a:solidFill>
          <a:ln/>
        </p:spPr>
      </p:sp>
      <p:sp>
        <p:nvSpPr>
          <p:cNvPr id="67588" name="Rectangle 3"/>
          <p:cNvSpPr>
            <a:spLocks noGrp="1" noChangeArrowheads="1"/>
          </p:cNvSpPr>
          <p:nvPr>
            <p:ph type="body" idx="1"/>
          </p:nvPr>
        </p:nvSpPr>
        <p:spPr>
          <a:solidFill>
            <a:srgbClr val="FFFFFF"/>
          </a:solidFill>
          <a:ln>
            <a:solidFill>
              <a:srgbClr val="000000"/>
            </a:solidFill>
          </a:ln>
        </p:spPr>
        <p:txBody>
          <a:bodyPr/>
          <a:lstStyle/>
          <a:p>
            <a:pPr marL="0" marR="0" indent="0" algn="l" defTabSz="408211" rtl="0" eaLnBrk="1" fontAlgn="auto" latinLnBrk="0" hangingPunct="1">
              <a:lnSpc>
                <a:spcPct val="100000"/>
              </a:lnSpc>
              <a:spcBef>
                <a:spcPts val="0"/>
              </a:spcBef>
              <a:spcAft>
                <a:spcPts val="0"/>
              </a:spcAft>
              <a:buClrTx/>
              <a:buSzTx/>
              <a:buFontTx/>
              <a:buNone/>
              <a:tabLst/>
              <a:defRPr/>
            </a:pPr>
            <a:r>
              <a:rPr lang="en-US" sz="1100" dirty="0" smtClean="0"/>
              <a:t>http://news.steel-360.com/?p=6652</a:t>
            </a:r>
          </a:p>
          <a:p>
            <a:pPr marL="0" marR="0" indent="0" algn="l" defTabSz="408211" rtl="0" eaLnBrk="1" fontAlgn="auto" latinLnBrk="0" hangingPunct="1">
              <a:lnSpc>
                <a:spcPct val="100000"/>
              </a:lnSpc>
              <a:spcBef>
                <a:spcPts val="0"/>
              </a:spcBef>
              <a:spcAft>
                <a:spcPts val="0"/>
              </a:spcAft>
              <a:buClrTx/>
              <a:buSzTx/>
              <a:buFontTx/>
              <a:buNone/>
              <a:tabLst/>
              <a:defRPr/>
            </a:pPr>
            <a:r>
              <a:rPr lang="en-US" sz="1100" dirty="0" smtClean="0"/>
              <a:t>http://</a:t>
            </a:r>
            <a:r>
              <a:rPr lang="en-US" sz="1100" dirty="0" err="1" smtClean="0"/>
              <a:t>www.semcocarbon.com</a:t>
            </a:r>
            <a:r>
              <a:rPr lang="en-US" sz="1100" dirty="0" smtClean="0"/>
              <a:t>/induction-furnace</a:t>
            </a:r>
          </a:p>
          <a:p>
            <a:pPr eaLnBrk="1" hangingPunct="1"/>
            <a:endParaRPr lang="en-US" dirty="0">
              <a:latin typeface="Times" pitchFamily="16"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0793F5D7-616D-4D95-9CC9-A5E7B4F52B11}" type="slidenum">
              <a:rPr lang="en-US">
                <a:latin typeface="Times" pitchFamily="16" charset="0"/>
              </a:rPr>
              <a:pPr/>
              <a:t>6</a:t>
            </a:fld>
            <a:endParaRPr lang="en-US">
              <a:latin typeface="Times" pitchFamily="16" charset="0"/>
            </a:endParaRPr>
          </a:p>
        </p:txBody>
      </p:sp>
      <p:sp>
        <p:nvSpPr>
          <p:cNvPr id="67587" name="Rectangle 2"/>
          <p:cNvSpPr>
            <a:spLocks noGrp="1" noRot="1" noChangeAspect="1" noChangeArrowheads="1"/>
          </p:cNvSpPr>
          <p:nvPr>
            <p:ph type="sldImg"/>
          </p:nvPr>
        </p:nvSpPr>
        <p:spPr>
          <a:solidFill>
            <a:srgbClr val="FFFFFF"/>
          </a:solidFill>
          <a:ln/>
        </p:spPr>
      </p:sp>
      <p:sp>
        <p:nvSpPr>
          <p:cNvPr id="67588"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US" dirty="0" smtClean="0">
                <a:latin typeface="Times" pitchFamily="16" charset="0"/>
              </a:rPr>
              <a:t>https://</a:t>
            </a:r>
            <a:r>
              <a:rPr lang="en-US" dirty="0" err="1" smtClean="0">
                <a:latin typeface="Times" pitchFamily="16" charset="0"/>
              </a:rPr>
              <a:t>www.greencarreports.com</a:t>
            </a:r>
            <a:r>
              <a:rPr lang="en-US" dirty="0" smtClean="0">
                <a:latin typeface="Times" pitchFamily="16" charset="0"/>
              </a:rPr>
              <a:t>/news/1105318_nikola-one-electric-truck-running-prototype-to-be-unveiled-dec-2</a:t>
            </a:r>
            <a:endParaRPr lang="en-US" dirty="0">
              <a:latin typeface="Times" pitchFamily="16"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b="1" dirty="0"/>
              <a:t>2020 Target Technology:</a:t>
            </a:r>
          </a:p>
          <a:p>
            <a:r>
              <a:rPr lang="en-US" b="1" i="1" dirty="0"/>
              <a:t>1.) System Level Battery Gravimetric Energy Density (Specific Energy) </a:t>
            </a:r>
            <a:r>
              <a:rPr lang="en-US" dirty="0"/>
              <a:t>= </a:t>
            </a:r>
            <a:r>
              <a:rPr lang="en-US" b="1" dirty="0"/>
              <a:t>235 </a:t>
            </a:r>
            <a:r>
              <a:rPr lang="en-US" b="1" dirty="0" err="1"/>
              <a:t>Wh</a:t>
            </a:r>
            <a:r>
              <a:rPr lang="en-US" b="1" dirty="0"/>
              <a:t>/kg </a:t>
            </a:r>
            <a:r>
              <a:rPr lang="en-US" dirty="0"/>
              <a:t>(US Advanced Battery Consortium); DOE removed publications with targets, but in 2012 Germany’s Fraunhofer Institute for Systems and Innovation Research reported that the DOE stated a technical target of 250 </a:t>
            </a:r>
            <a:r>
              <a:rPr lang="en-US" dirty="0" err="1"/>
              <a:t>Wh</a:t>
            </a:r>
            <a:r>
              <a:rPr lang="en-US" dirty="0"/>
              <a:t>/kg by 2020, whereas China reported a target of 300 </a:t>
            </a:r>
            <a:r>
              <a:rPr lang="en-US" dirty="0" err="1"/>
              <a:t>Wh</a:t>
            </a:r>
            <a:r>
              <a:rPr lang="en-US" dirty="0"/>
              <a:t>/kg.</a:t>
            </a:r>
          </a:p>
          <a:p>
            <a:r>
              <a:rPr lang="en-US" b="1" i="1" dirty="0"/>
              <a:t>2.) System Level Battery Volumetric Energy Density (Energy Density) </a:t>
            </a:r>
            <a:r>
              <a:rPr lang="en-US" dirty="0"/>
              <a:t>= </a:t>
            </a:r>
            <a:r>
              <a:rPr lang="en-US" b="1" dirty="0"/>
              <a:t>500 </a:t>
            </a:r>
            <a:r>
              <a:rPr lang="en-US" b="1" dirty="0" err="1"/>
              <a:t>Wh</a:t>
            </a:r>
            <a:r>
              <a:rPr lang="en-US" b="1" dirty="0"/>
              <a:t>/L</a:t>
            </a:r>
            <a:r>
              <a:rPr lang="en-US" dirty="0"/>
              <a:t> (US Advanced Battery Consortium)</a:t>
            </a:r>
          </a:p>
          <a:p>
            <a:r>
              <a:rPr lang="en-US" dirty="0"/>
              <a:t>US Advanced Battery Consortium has cell level targets of 350 </a:t>
            </a:r>
            <a:r>
              <a:rPr lang="en-US" dirty="0" err="1"/>
              <a:t>Wh</a:t>
            </a:r>
            <a:r>
              <a:rPr lang="en-US" dirty="0"/>
              <a:t>/kg and 750 </a:t>
            </a:r>
            <a:r>
              <a:rPr lang="en-US" dirty="0" err="1"/>
              <a:t>Wh</a:t>
            </a:r>
            <a:r>
              <a:rPr lang="en-US" dirty="0"/>
              <a:t>/L, respectively.</a:t>
            </a:r>
          </a:p>
          <a:p>
            <a:r>
              <a:rPr lang="en-US" dirty="0"/>
              <a:t>US Advanced Battery Consortium is a part of the US Council for Automotive Research, LLC (representation from Fiat Chrysler, Ford, and GM), and has the mission to develop electrochemical energy storage technologies which support commercialization of fuel cell, hybrid, and electric vehicles.</a:t>
            </a:r>
          </a:p>
          <a:p>
            <a:r>
              <a:rPr lang="en-US" b="1" i="1" dirty="0"/>
              <a:t>3.) Overall BE “Charge-to-Wheels” System Efficiency </a:t>
            </a:r>
            <a:r>
              <a:rPr lang="en-US" dirty="0"/>
              <a:t>= </a:t>
            </a:r>
            <a:r>
              <a:rPr lang="en-US" b="1" dirty="0"/>
              <a:t>73%</a:t>
            </a:r>
            <a:r>
              <a:rPr lang="en-US" b="0" dirty="0"/>
              <a:t> (compatible with some estimates today)</a:t>
            </a:r>
          </a:p>
          <a:p>
            <a:r>
              <a:rPr lang="en-US" b="1" i="1" dirty="0"/>
              <a:t>4.) Lighter Two-Speed Gearbox and Gearbox Oil Amount based on Lighter Electric Motor Mass</a:t>
            </a:r>
          </a:p>
          <a:p>
            <a:r>
              <a:rPr lang="en-US" b="1" i="1" dirty="0"/>
              <a:t>5.) Better Electric Motor Power-To-Weight Ratio: 12 – Peak, 6 – Continuous</a:t>
            </a:r>
            <a:r>
              <a:rPr lang="en-US" b="0" dirty="0"/>
              <a:t>, based on </a:t>
            </a:r>
            <a:r>
              <a:rPr lang="en-US" b="1" dirty="0" err="1"/>
              <a:t>Magnax</a:t>
            </a:r>
            <a:r>
              <a:rPr lang="en-US" b="1" dirty="0"/>
              <a:t> AXF225 </a:t>
            </a:r>
            <a:r>
              <a:rPr lang="en-US" b="0" dirty="0"/>
              <a:t>axial flux motor.</a:t>
            </a:r>
          </a:p>
          <a:p>
            <a:r>
              <a:rPr lang="en-US" b="1" i="1" dirty="0"/>
              <a:t>6.) Uses High Benefit Scenario for current FF vehicle analysis uncertainty (0.3% more of GVW and 0.4% more volume coming from FF powertrain components)</a:t>
            </a:r>
          </a:p>
          <a:p>
            <a:endParaRPr lang="en-US" b="0" dirty="0"/>
          </a:p>
          <a:p>
            <a:endParaRPr lang="en-US" dirty="0"/>
          </a:p>
        </p:txBody>
      </p:sp>
      <p:sp>
        <p:nvSpPr>
          <p:cNvPr id="4" name="Slide Number Placeholder 3"/>
          <p:cNvSpPr>
            <a:spLocks noGrp="1"/>
          </p:cNvSpPr>
          <p:nvPr>
            <p:ph type="sldNum" sz="quarter" idx="5"/>
          </p:nvPr>
        </p:nvSpPr>
        <p:spPr/>
        <p:txBody>
          <a:bodyPr/>
          <a:lstStyle/>
          <a:p>
            <a:fld id="{47FA1656-D582-CB48-ABA0-B7E37E00AD2D}" type="slidenum">
              <a:rPr lang="en-US" altLang="en-US" smtClean="0"/>
              <a:pPr/>
              <a:t>7</a:t>
            </a:fld>
            <a:endParaRPr lang="en-US" altLang="en-US"/>
          </a:p>
        </p:txBody>
      </p:sp>
    </p:spTree>
    <p:extLst>
      <p:ext uri="{BB962C8B-B14F-4D97-AF65-F5344CB8AC3E}">
        <p14:creationId xmlns:p14="http://schemas.microsoft.com/office/powerpoint/2010/main" val="37959136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b="1" dirty="0"/>
              <a:t>2020 Target Technology:</a:t>
            </a:r>
          </a:p>
          <a:p>
            <a:r>
              <a:rPr lang="en-US" b="1" i="1" dirty="0"/>
              <a:t>1.) Fuel Cell Stack System Efficiency </a:t>
            </a:r>
            <a:r>
              <a:rPr lang="en-US" dirty="0"/>
              <a:t>= </a:t>
            </a:r>
            <a:r>
              <a:rPr lang="en-US" b="1" dirty="0"/>
              <a:t>65% </a:t>
            </a:r>
            <a:r>
              <a:rPr lang="en-US" dirty="0"/>
              <a:t>(DOE Technical Target; does not change to 2025)</a:t>
            </a:r>
          </a:p>
          <a:p>
            <a:r>
              <a:rPr lang="en-US" b="1" i="1" dirty="0"/>
              <a:t>2.) Fuel Cell Stack System Specific Power </a:t>
            </a:r>
            <a:r>
              <a:rPr lang="en-US" dirty="0"/>
              <a:t>= </a:t>
            </a:r>
            <a:r>
              <a:rPr lang="en-US" b="1" dirty="0"/>
              <a:t>650 W/kg</a:t>
            </a:r>
            <a:r>
              <a:rPr lang="en-US" dirty="0"/>
              <a:t> (2018 Toyota </a:t>
            </a:r>
            <a:r>
              <a:rPr lang="en-US" dirty="0" err="1"/>
              <a:t>Mirai</a:t>
            </a:r>
            <a:r>
              <a:rPr lang="en-US" dirty="0"/>
              <a:t> has Fuel Cell Stack power to weight ratio of 2.0 kW/kg, but DOE’s Technical Target is “system level” to include the fuel cell stack, balance of plant, and thermal system; excludes hydrogen storage, battery, electric drive, and power electronics)</a:t>
            </a:r>
          </a:p>
          <a:p>
            <a:r>
              <a:rPr lang="en-US" b="1" i="1" dirty="0"/>
              <a:t>3.) Fuel Cell Stack Output Power Density </a:t>
            </a:r>
            <a:r>
              <a:rPr lang="en-US" dirty="0"/>
              <a:t>= </a:t>
            </a:r>
            <a:r>
              <a:rPr lang="en-US" b="1" dirty="0"/>
              <a:t>650 W/L</a:t>
            </a:r>
            <a:r>
              <a:rPr lang="en-US" b="0" dirty="0"/>
              <a:t> (2018 Toyota </a:t>
            </a:r>
            <a:r>
              <a:rPr lang="en-US" b="0" dirty="0" err="1"/>
              <a:t>Mirai</a:t>
            </a:r>
            <a:r>
              <a:rPr lang="en-US" b="0" dirty="0"/>
              <a:t> has a Fuel Cell Stack power density of 3.1 kW/L, but see note above on DOE’s “system level”)</a:t>
            </a:r>
          </a:p>
          <a:p>
            <a:r>
              <a:rPr lang="en-US" b="1" i="1" dirty="0"/>
              <a:t>4.) Hydrogen Storage System’s Useable, System Level Gravimetric Energy Density (Specific Energy) = 1,500 </a:t>
            </a:r>
            <a:r>
              <a:rPr lang="en-US" b="1" i="1" dirty="0" err="1"/>
              <a:t>Wh</a:t>
            </a:r>
            <a:r>
              <a:rPr lang="en-US" b="1" i="1" dirty="0"/>
              <a:t>/kg </a:t>
            </a:r>
            <a:r>
              <a:rPr lang="en-US" b="0" i="0" dirty="0"/>
              <a:t>(DOE’s Technical Target includes the hydrogen tank, material, valves, regulators, piping, mounting brackets, insulation, added cooling capacity, and all other balance-of-plant components; also excludes unusable energy required to maintain the minimum fuel cell system pressure, flow, and temperature requirements)</a:t>
            </a:r>
          </a:p>
          <a:p>
            <a:pPr marL="0" marR="0" lvl="0" indent="0" algn="l" defTabSz="457200" rtl="0" eaLnBrk="0" fontAlgn="base" latinLnBrk="0" hangingPunct="0">
              <a:lnSpc>
                <a:spcPct val="100000"/>
              </a:lnSpc>
              <a:spcBef>
                <a:spcPct val="30000"/>
              </a:spcBef>
              <a:spcAft>
                <a:spcPct val="0"/>
              </a:spcAft>
              <a:buClrTx/>
              <a:buSzTx/>
              <a:buFontTx/>
              <a:buNone/>
              <a:tabLst/>
              <a:defRPr/>
            </a:pPr>
            <a:r>
              <a:rPr lang="en-US" b="1" i="1" dirty="0"/>
              <a:t>5.) Hydrogen Storage System’s Useable, System Level Volumetric Energy Density (Energy Density) = 1,000 </a:t>
            </a:r>
            <a:r>
              <a:rPr lang="en-US" b="1" i="1" dirty="0" err="1"/>
              <a:t>Wh</a:t>
            </a:r>
            <a:r>
              <a:rPr lang="en-US" b="1" i="1" dirty="0"/>
              <a:t>/L</a:t>
            </a:r>
          </a:p>
          <a:p>
            <a:r>
              <a:rPr lang="en-US" b="1" i="1" dirty="0"/>
              <a:t>6.) Heavier Two-Speed Gearbox and Gearbox Oil Amount based on Heavier Electric Motor Mass</a:t>
            </a:r>
          </a:p>
          <a:p>
            <a:r>
              <a:rPr lang="en-US" b="1" i="1" dirty="0"/>
              <a:t>7.) Based on Good Electric Motor Power-To-Weight Ratio Available Today: 7 – Peak, 4 – Continuous</a:t>
            </a:r>
            <a:r>
              <a:rPr lang="en-US" b="0" dirty="0"/>
              <a:t>, based on </a:t>
            </a:r>
            <a:r>
              <a:rPr lang="en-US" b="1" dirty="0" err="1"/>
              <a:t>Emrax</a:t>
            </a:r>
            <a:r>
              <a:rPr lang="en-US" b="1" dirty="0"/>
              <a:t> 348 </a:t>
            </a:r>
            <a:r>
              <a:rPr lang="en-US" b="0" dirty="0"/>
              <a:t>radial flux motor.</a:t>
            </a:r>
          </a:p>
          <a:p>
            <a:r>
              <a:rPr lang="en-US" b="1" i="1" dirty="0"/>
              <a:t>8.) Uses Low Benefit Scenario for current FF vehicle analysis uncertainty (0.3% less of GVW and 0.4% less volume coming from FF powertrain components)</a:t>
            </a:r>
          </a:p>
          <a:p>
            <a:r>
              <a:rPr lang="en-US" b="1" i="1" dirty="0"/>
              <a:t>9.) Overall BE “Charge-to-Wheels” System Efficiency </a:t>
            </a:r>
            <a:r>
              <a:rPr lang="en-US" dirty="0"/>
              <a:t>= </a:t>
            </a:r>
            <a:r>
              <a:rPr lang="en-US" b="1" dirty="0"/>
              <a:t>59% </a:t>
            </a:r>
            <a:r>
              <a:rPr lang="en-US" b="0" dirty="0"/>
              <a:t>(same for 2025)</a:t>
            </a:r>
          </a:p>
        </p:txBody>
      </p:sp>
      <p:sp>
        <p:nvSpPr>
          <p:cNvPr id="4" name="Slide Number Placeholder 3"/>
          <p:cNvSpPr>
            <a:spLocks noGrp="1"/>
          </p:cNvSpPr>
          <p:nvPr>
            <p:ph type="sldNum" sz="quarter" idx="5"/>
          </p:nvPr>
        </p:nvSpPr>
        <p:spPr/>
        <p:txBody>
          <a:bodyPr/>
          <a:lstStyle/>
          <a:p>
            <a:fld id="{47FA1656-D582-CB48-ABA0-B7E37E00AD2D}" type="slidenum">
              <a:rPr lang="en-US" altLang="en-US" smtClean="0"/>
              <a:pPr/>
              <a:t>8</a:t>
            </a:fld>
            <a:endParaRPr lang="en-US" altLang="en-US"/>
          </a:p>
        </p:txBody>
      </p:sp>
    </p:spTree>
    <p:extLst>
      <p:ext uri="{BB962C8B-B14F-4D97-AF65-F5344CB8AC3E}">
        <p14:creationId xmlns:p14="http://schemas.microsoft.com/office/powerpoint/2010/main" val="217243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0793F5D7-616D-4D95-9CC9-A5E7B4F52B11}" type="slidenum">
              <a:rPr lang="en-US">
                <a:latin typeface="Times" pitchFamily="16" charset="0"/>
              </a:rPr>
              <a:pPr/>
              <a:t>9</a:t>
            </a:fld>
            <a:endParaRPr lang="en-US">
              <a:latin typeface="Times" pitchFamily="16" charset="0"/>
            </a:endParaRPr>
          </a:p>
        </p:txBody>
      </p:sp>
      <p:sp>
        <p:nvSpPr>
          <p:cNvPr id="67587" name="Rectangle 2"/>
          <p:cNvSpPr>
            <a:spLocks noGrp="1" noRot="1" noChangeAspect="1" noChangeArrowheads="1"/>
          </p:cNvSpPr>
          <p:nvPr>
            <p:ph type="sldImg"/>
          </p:nvPr>
        </p:nvSpPr>
        <p:spPr>
          <a:solidFill>
            <a:srgbClr val="FFFFFF"/>
          </a:solidFill>
          <a:ln/>
        </p:spPr>
      </p:sp>
      <p:sp>
        <p:nvSpPr>
          <p:cNvPr id="67588" name="Rectangle 3"/>
          <p:cNvSpPr>
            <a:spLocks noGrp="1" noChangeArrowheads="1"/>
          </p:cNvSpPr>
          <p:nvPr>
            <p:ph type="body" idx="1"/>
          </p:nvPr>
        </p:nvSpPr>
        <p:spPr>
          <a:solidFill>
            <a:srgbClr val="FFFFFF"/>
          </a:solidFill>
          <a:ln>
            <a:solidFill>
              <a:srgbClr val="000000"/>
            </a:solidFill>
          </a:ln>
        </p:spPr>
        <p:txBody>
          <a:bodyPr/>
          <a:lstStyle/>
          <a:p>
            <a:pPr marL="0" marR="0" indent="0" algn="l" defTabSz="408211" rtl="0" eaLnBrk="1" fontAlgn="auto" latinLnBrk="0" hangingPunct="1">
              <a:lnSpc>
                <a:spcPct val="100000"/>
              </a:lnSpc>
              <a:spcBef>
                <a:spcPts val="0"/>
              </a:spcBef>
              <a:spcAft>
                <a:spcPts val="0"/>
              </a:spcAft>
              <a:buClrTx/>
              <a:buSzTx/>
              <a:buFontTx/>
              <a:buNone/>
              <a:tabLst/>
              <a:defRPr/>
            </a:pPr>
            <a:r>
              <a:rPr lang="en-US" sz="1100" dirty="0" smtClean="0">
                <a:solidFill>
                  <a:srgbClr val="800000"/>
                </a:solidFill>
              </a:rPr>
              <a:t>https://</a:t>
            </a:r>
            <a:r>
              <a:rPr lang="en-US" sz="1100" dirty="0" err="1" smtClean="0">
                <a:solidFill>
                  <a:srgbClr val="800000"/>
                </a:solidFill>
              </a:rPr>
              <a:t>insideevs.com</a:t>
            </a:r>
            <a:r>
              <a:rPr lang="en-US" sz="1100" dirty="0" smtClean="0">
                <a:solidFill>
                  <a:srgbClr val="800000"/>
                </a:solidFill>
              </a:rPr>
              <a:t>/</a:t>
            </a:r>
            <a:r>
              <a:rPr lang="en-US" sz="1100" dirty="0" err="1" smtClean="0">
                <a:solidFill>
                  <a:srgbClr val="800000"/>
                </a:solidFill>
              </a:rPr>
              <a:t>wp</a:t>
            </a:r>
            <a:r>
              <a:rPr lang="en-US" sz="1100" dirty="0" smtClean="0">
                <a:solidFill>
                  <a:srgbClr val="800000"/>
                </a:solidFill>
              </a:rPr>
              <a:t>-content/uploads/2014/12/148.jpg</a:t>
            </a:r>
          </a:p>
          <a:p>
            <a:pPr marL="0" marR="0" indent="0" algn="l" defTabSz="408211" rtl="0" eaLnBrk="1" fontAlgn="auto" latinLnBrk="0" hangingPunct="1">
              <a:lnSpc>
                <a:spcPct val="100000"/>
              </a:lnSpc>
              <a:spcBef>
                <a:spcPts val="0"/>
              </a:spcBef>
              <a:spcAft>
                <a:spcPts val="0"/>
              </a:spcAft>
              <a:buClrTx/>
              <a:buSzTx/>
              <a:buFontTx/>
              <a:buNone/>
              <a:tabLst/>
              <a:defRPr/>
            </a:pPr>
            <a:r>
              <a:rPr lang="en-US" sz="1100" dirty="0" smtClean="0">
                <a:solidFill>
                  <a:srgbClr val="800000"/>
                </a:solidFill>
              </a:rPr>
              <a:t>https://</a:t>
            </a:r>
            <a:r>
              <a:rPr lang="en-US" sz="1100" dirty="0" err="1" smtClean="0">
                <a:solidFill>
                  <a:srgbClr val="800000"/>
                </a:solidFill>
              </a:rPr>
              <a:t>newatlas.com</a:t>
            </a:r>
            <a:r>
              <a:rPr lang="en-US" sz="1100" dirty="0" smtClean="0">
                <a:solidFill>
                  <a:srgbClr val="800000"/>
                </a:solidFill>
              </a:rPr>
              <a:t>/hy4-hydrogen-fuel-cell-passenger-plane-test-flight/45687/#gallery</a:t>
            </a:r>
          </a:p>
          <a:p>
            <a:pPr marL="0" marR="0" indent="0" algn="l" defTabSz="408211" rtl="0" eaLnBrk="1" fontAlgn="auto" latinLnBrk="0" hangingPunct="1">
              <a:lnSpc>
                <a:spcPct val="100000"/>
              </a:lnSpc>
              <a:spcBef>
                <a:spcPts val="0"/>
              </a:spcBef>
              <a:spcAft>
                <a:spcPts val="0"/>
              </a:spcAft>
              <a:buClrTx/>
              <a:buSzTx/>
              <a:buFontTx/>
              <a:buNone/>
              <a:tabLst/>
              <a:defRPr/>
            </a:pPr>
            <a:r>
              <a:rPr lang="en-US" sz="1100" dirty="0" err="1" smtClean="0">
                <a:solidFill>
                  <a:srgbClr val="404040"/>
                </a:solidFill>
              </a:rPr>
              <a:t>Ec.europa.eu</a:t>
            </a:r>
            <a:endParaRPr lang="en-US" sz="1100" dirty="0" smtClean="0">
              <a:solidFill>
                <a:srgbClr val="404040"/>
              </a:solidFill>
            </a:endParaRPr>
          </a:p>
          <a:p>
            <a:pPr marL="0" marR="0" indent="0" algn="l" defTabSz="408211" rtl="0" eaLnBrk="1" fontAlgn="auto" latinLnBrk="0" hangingPunct="1">
              <a:lnSpc>
                <a:spcPct val="100000"/>
              </a:lnSpc>
              <a:spcBef>
                <a:spcPts val="0"/>
              </a:spcBef>
              <a:spcAft>
                <a:spcPts val="0"/>
              </a:spcAft>
              <a:buClrTx/>
              <a:buSzTx/>
              <a:buFontTx/>
              <a:buNone/>
              <a:tabLst/>
              <a:defRPr/>
            </a:pPr>
            <a:endParaRPr lang="en-US" sz="1100" dirty="0" smtClean="0">
              <a:solidFill>
                <a:srgbClr val="800000"/>
              </a:solidFill>
            </a:endParaRPr>
          </a:p>
          <a:p>
            <a:pPr marL="0" marR="0" indent="0" algn="l" defTabSz="408211" rtl="0" eaLnBrk="1" fontAlgn="auto" latinLnBrk="0" hangingPunct="1">
              <a:lnSpc>
                <a:spcPct val="100000"/>
              </a:lnSpc>
              <a:spcBef>
                <a:spcPts val="0"/>
              </a:spcBef>
              <a:spcAft>
                <a:spcPts val="0"/>
              </a:spcAft>
              <a:buClrTx/>
              <a:buSzTx/>
              <a:buFontTx/>
              <a:buNone/>
              <a:tabLst/>
              <a:defRPr/>
            </a:pPr>
            <a:endParaRPr lang="en-US" sz="1100" dirty="0" smtClean="0">
              <a:solidFill>
                <a:srgbClr val="800000"/>
              </a:solidFill>
            </a:endParaRPr>
          </a:p>
          <a:p>
            <a:pPr marL="0" marR="0" indent="0" algn="l" defTabSz="408211" rtl="0" eaLnBrk="1" fontAlgn="auto" latinLnBrk="0" hangingPunct="1">
              <a:lnSpc>
                <a:spcPct val="100000"/>
              </a:lnSpc>
              <a:spcBef>
                <a:spcPts val="0"/>
              </a:spcBef>
              <a:spcAft>
                <a:spcPts val="0"/>
              </a:spcAft>
              <a:buClrTx/>
              <a:buSzTx/>
              <a:buFontTx/>
              <a:buNone/>
              <a:tabLst/>
              <a:defRPr/>
            </a:pPr>
            <a:endParaRPr lang="en-US" sz="1100" dirty="0" smtClean="0">
              <a:solidFill>
                <a:srgbClr val="800000"/>
              </a:solidFill>
            </a:endParaRPr>
          </a:p>
          <a:p>
            <a:pPr eaLnBrk="1" hangingPunct="1"/>
            <a:endParaRPr lang="en-US" dirty="0">
              <a:latin typeface="Times" pitchFamily="16"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0793F5D7-616D-4D95-9CC9-A5E7B4F52B11}" type="slidenum">
              <a:rPr lang="en-US">
                <a:latin typeface="Times" pitchFamily="16" charset="0"/>
              </a:rPr>
              <a:pPr/>
              <a:t>10</a:t>
            </a:fld>
            <a:endParaRPr lang="en-US">
              <a:latin typeface="Times" pitchFamily="16" charset="0"/>
            </a:endParaRPr>
          </a:p>
        </p:txBody>
      </p:sp>
      <p:sp>
        <p:nvSpPr>
          <p:cNvPr id="67587" name="Rectangle 2"/>
          <p:cNvSpPr>
            <a:spLocks noGrp="1" noRot="1" noChangeAspect="1" noChangeArrowheads="1"/>
          </p:cNvSpPr>
          <p:nvPr>
            <p:ph type="sldImg"/>
          </p:nvPr>
        </p:nvSpPr>
        <p:spPr>
          <a:solidFill>
            <a:srgbClr val="FFFFFF"/>
          </a:solidFill>
          <a:ln/>
        </p:spPr>
      </p:sp>
      <p:sp>
        <p:nvSpPr>
          <p:cNvPr id="67588" name="Rectangle 3"/>
          <p:cNvSpPr>
            <a:spLocks noGrp="1" noChangeArrowheads="1"/>
          </p:cNvSpPr>
          <p:nvPr>
            <p:ph type="body" idx="1"/>
          </p:nvPr>
        </p:nvSpPr>
        <p:spPr>
          <a:solidFill>
            <a:srgbClr val="FFFFFF"/>
          </a:solidFill>
          <a:ln>
            <a:solidFill>
              <a:srgbClr val="000000"/>
            </a:solidFill>
          </a:ln>
        </p:spPr>
        <p:txBody>
          <a:bodyPr/>
          <a:lstStyle/>
          <a:p>
            <a:pPr marL="0" marR="0" indent="0" algn="l" defTabSz="408211" rtl="0" eaLnBrk="1" fontAlgn="auto" latinLnBrk="0" hangingPunct="1">
              <a:lnSpc>
                <a:spcPct val="100000"/>
              </a:lnSpc>
              <a:spcBef>
                <a:spcPts val="0"/>
              </a:spcBef>
              <a:spcAft>
                <a:spcPts val="0"/>
              </a:spcAft>
              <a:buClrTx/>
              <a:buSzTx/>
              <a:buFontTx/>
              <a:buNone/>
              <a:tabLst/>
              <a:defRPr/>
            </a:pPr>
            <a:r>
              <a:rPr lang="en-US" sz="1100" dirty="0" smtClean="0">
                <a:solidFill>
                  <a:srgbClr val="800000"/>
                </a:solidFill>
              </a:rPr>
              <a:t>https://</a:t>
            </a:r>
            <a:r>
              <a:rPr lang="en-US" sz="1100" dirty="0" err="1" smtClean="0">
                <a:solidFill>
                  <a:srgbClr val="800000"/>
                </a:solidFill>
              </a:rPr>
              <a:t>cleantechnica.com</a:t>
            </a:r>
            <a:r>
              <a:rPr lang="en-US" sz="1100" smtClean="0">
                <a:solidFill>
                  <a:srgbClr val="800000"/>
                </a:solidFill>
              </a:rPr>
              <a:t>/2018/05/13/pipistrel-unveils-cool-electric-vtol-aircraft-concept-for-uber-elevate/</a:t>
            </a:r>
            <a:endParaRPr lang="en-US" sz="1100" dirty="0" smtClean="0">
              <a:solidFill>
                <a:srgbClr val="800000"/>
              </a:solidFill>
            </a:endParaRPr>
          </a:p>
          <a:p>
            <a:pPr marL="0" marR="0" indent="0" algn="l" defTabSz="408211" rtl="0" eaLnBrk="1" fontAlgn="auto" latinLnBrk="0" hangingPunct="1">
              <a:lnSpc>
                <a:spcPct val="100000"/>
              </a:lnSpc>
              <a:spcBef>
                <a:spcPts val="0"/>
              </a:spcBef>
              <a:spcAft>
                <a:spcPts val="0"/>
              </a:spcAft>
              <a:buClrTx/>
              <a:buSzTx/>
              <a:buFontTx/>
              <a:buNone/>
              <a:tabLst/>
              <a:defRPr/>
            </a:pPr>
            <a:endParaRPr lang="en-US" sz="1100" dirty="0" smtClean="0">
              <a:solidFill>
                <a:srgbClr val="800000"/>
              </a:solidFill>
            </a:endParaRPr>
          </a:p>
          <a:p>
            <a:pPr marL="0" marR="0" indent="0" algn="l" defTabSz="408211" rtl="0" eaLnBrk="1" fontAlgn="auto" latinLnBrk="0" hangingPunct="1">
              <a:lnSpc>
                <a:spcPct val="100000"/>
              </a:lnSpc>
              <a:spcBef>
                <a:spcPts val="0"/>
              </a:spcBef>
              <a:spcAft>
                <a:spcPts val="0"/>
              </a:spcAft>
              <a:buClrTx/>
              <a:buSzTx/>
              <a:buFontTx/>
              <a:buNone/>
              <a:tabLst/>
              <a:defRPr/>
            </a:pPr>
            <a:endParaRPr lang="en-US" sz="1100" dirty="0" smtClean="0">
              <a:solidFill>
                <a:srgbClr val="800000"/>
              </a:solidFill>
            </a:endParaRPr>
          </a:p>
          <a:p>
            <a:pPr eaLnBrk="1" hangingPunct="1"/>
            <a:endParaRPr lang="en-US" dirty="0">
              <a:latin typeface="Times" pitchFamily="16"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0793F5D7-616D-4D95-9CC9-A5E7B4F52B11}" type="slidenum">
              <a:rPr lang="en-US">
                <a:latin typeface="Times" pitchFamily="16" charset="0"/>
              </a:rPr>
              <a:pPr/>
              <a:t>11</a:t>
            </a:fld>
            <a:endParaRPr lang="en-US">
              <a:latin typeface="Times" pitchFamily="16" charset="0"/>
            </a:endParaRPr>
          </a:p>
        </p:txBody>
      </p:sp>
      <p:sp>
        <p:nvSpPr>
          <p:cNvPr id="67587" name="Rectangle 2"/>
          <p:cNvSpPr>
            <a:spLocks noGrp="1" noRot="1" noChangeAspect="1" noChangeArrowheads="1"/>
          </p:cNvSpPr>
          <p:nvPr>
            <p:ph type="sldImg"/>
          </p:nvPr>
        </p:nvSpPr>
        <p:spPr>
          <a:solidFill>
            <a:srgbClr val="FFFFFF"/>
          </a:solidFill>
          <a:ln/>
        </p:spPr>
      </p:sp>
      <p:sp>
        <p:nvSpPr>
          <p:cNvPr id="67588" name="Rectangle 3"/>
          <p:cNvSpPr>
            <a:spLocks noGrp="1" noChangeArrowheads="1"/>
          </p:cNvSpPr>
          <p:nvPr>
            <p:ph type="body" idx="1"/>
          </p:nvPr>
        </p:nvSpPr>
        <p:spPr>
          <a:solidFill>
            <a:srgbClr val="FFFFFF"/>
          </a:solidFill>
          <a:ln>
            <a:solidFill>
              <a:srgbClr val="000000"/>
            </a:solidFill>
          </a:ln>
        </p:spPr>
        <p:txBody>
          <a:bodyPr/>
          <a:lstStyle/>
          <a:p>
            <a:pPr marL="0" marR="0" indent="0" algn="l" defTabSz="408211" rtl="0" eaLnBrk="1" fontAlgn="auto" latinLnBrk="0" hangingPunct="1">
              <a:lnSpc>
                <a:spcPct val="100000"/>
              </a:lnSpc>
              <a:spcBef>
                <a:spcPts val="0"/>
              </a:spcBef>
              <a:spcAft>
                <a:spcPts val="0"/>
              </a:spcAft>
              <a:buClrTx/>
              <a:buSzTx/>
              <a:buFontTx/>
              <a:buNone/>
              <a:tabLst/>
              <a:defRPr/>
            </a:pPr>
            <a:r>
              <a:rPr lang="en-US" sz="1100" dirty="0" err="1" smtClean="0">
                <a:solidFill>
                  <a:schemeClr val="tx1">
                    <a:lumMod val="75000"/>
                    <a:lumOff val="25000"/>
                  </a:schemeClr>
                </a:solidFill>
              </a:rPr>
              <a:t>www.grainger.com</a:t>
            </a:r>
            <a:endParaRPr lang="en-US" sz="1100" dirty="0" smtClean="0">
              <a:solidFill>
                <a:schemeClr val="tx1">
                  <a:lumMod val="75000"/>
                  <a:lumOff val="25000"/>
                </a:schemeClr>
              </a:solidFill>
            </a:endParaRPr>
          </a:p>
          <a:p>
            <a:pPr marL="0" marR="0" indent="0" algn="l" defTabSz="408211" rtl="0" eaLnBrk="1" fontAlgn="auto" latinLnBrk="0" hangingPunct="1">
              <a:lnSpc>
                <a:spcPct val="100000"/>
              </a:lnSpc>
              <a:spcBef>
                <a:spcPts val="0"/>
              </a:spcBef>
              <a:spcAft>
                <a:spcPts val="0"/>
              </a:spcAft>
              <a:buClrTx/>
              <a:buSzTx/>
              <a:buFontTx/>
              <a:buNone/>
              <a:tabLst/>
              <a:defRPr/>
            </a:pPr>
            <a:r>
              <a:rPr lang="en-US" sz="1100" dirty="0" err="1" smtClean="0">
                <a:solidFill>
                  <a:schemeClr val="tx1">
                    <a:lumMod val="75000"/>
                    <a:lumOff val="25000"/>
                  </a:schemeClr>
                </a:solidFill>
              </a:rPr>
              <a:t>www.walmart.com</a:t>
            </a:r>
            <a:endParaRPr lang="en-US" sz="1100" dirty="0" smtClean="0">
              <a:solidFill>
                <a:schemeClr val="tx1">
                  <a:lumMod val="75000"/>
                  <a:lumOff val="25000"/>
                </a:schemeClr>
              </a:solidFill>
            </a:endParaRPr>
          </a:p>
          <a:p>
            <a:pPr marL="0" marR="0" indent="0" algn="l" defTabSz="408211" rtl="0" eaLnBrk="1" fontAlgn="auto" latinLnBrk="0" hangingPunct="1">
              <a:lnSpc>
                <a:spcPct val="100000"/>
              </a:lnSpc>
              <a:spcBef>
                <a:spcPts val="0"/>
              </a:spcBef>
              <a:spcAft>
                <a:spcPts val="0"/>
              </a:spcAft>
              <a:buClrTx/>
              <a:buSzTx/>
              <a:buFontTx/>
              <a:buNone/>
              <a:tabLst/>
              <a:defRPr/>
            </a:pPr>
            <a:r>
              <a:rPr lang="en-US" sz="1100" dirty="0" err="1" smtClean="0">
                <a:solidFill>
                  <a:schemeClr val="tx1">
                    <a:lumMod val="75000"/>
                    <a:lumOff val="25000"/>
                  </a:schemeClr>
                </a:solidFill>
              </a:rPr>
              <a:t>www.sears.com</a:t>
            </a:r>
            <a:endParaRPr lang="en-US" sz="1100" dirty="0" smtClean="0">
              <a:solidFill>
                <a:schemeClr val="tx1">
                  <a:lumMod val="75000"/>
                  <a:lumOff val="25000"/>
                </a:schemeClr>
              </a:solidFill>
            </a:endParaRPr>
          </a:p>
          <a:p>
            <a:pPr marL="0" marR="0" indent="0" algn="l" defTabSz="408211" rtl="0" eaLnBrk="1" fontAlgn="auto" latinLnBrk="0" hangingPunct="1">
              <a:lnSpc>
                <a:spcPct val="100000"/>
              </a:lnSpc>
              <a:spcBef>
                <a:spcPts val="0"/>
              </a:spcBef>
              <a:spcAft>
                <a:spcPts val="0"/>
              </a:spcAft>
              <a:buClrTx/>
              <a:buSzTx/>
              <a:buFontTx/>
              <a:buNone/>
              <a:tabLst/>
              <a:defRPr/>
            </a:pPr>
            <a:endParaRPr lang="en-US" sz="1100" dirty="0" smtClean="0">
              <a:solidFill>
                <a:schemeClr val="tx1">
                  <a:lumMod val="75000"/>
                  <a:lumOff val="25000"/>
                </a:schemeClr>
              </a:solidFill>
            </a:endParaRPr>
          </a:p>
          <a:p>
            <a:pPr marL="0" marR="0" indent="0" algn="l" defTabSz="408211" rtl="0" eaLnBrk="1" fontAlgn="auto" latinLnBrk="0" hangingPunct="1">
              <a:lnSpc>
                <a:spcPct val="100000"/>
              </a:lnSpc>
              <a:spcBef>
                <a:spcPts val="0"/>
              </a:spcBef>
              <a:spcAft>
                <a:spcPts val="0"/>
              </a:spcAft>
              <a:buClrTx/>
              <a:buSzTx/>
              <a:buFontTx/>
              <a:buNone/>
              <a:tabLst/>
              <a:defRPr/>
            </a:pPr>
            <a:endParaRPr lang="en-US" sz="1100" dirty="0" smtClean="0"/>
          </a:p>
          <a:p>
            <a:pPr eaLnBrk="1" hangingPunct="1"/>
            <a:endParaRPr lang="en-US" dirty="0">
              <a:latin typeface="Times" pitchFamily="16"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0793F5D7-616D-4D95-9CC9-A5E7B4F52B11}" type="slidenum">
              <a:rPr lang="en-US">
                <a:latin typeface="Times" pitchFamily="16" charset="0"/>
              </a:rPr>
              <a:pPr/>
              <a:t>12</a:t>
            </a:fld>
            <a:endParaRPr lang="en-US">
              <a:latin typeface="Times" pitchFamily="16" charset="0"/>
            </a:endParaRPr>
          </a:p>
        </p:txBody>
      </p:sp>
      <p:sp>
        <p:nvSpPr>
          <p:cNvPr id="67587" name="Rectangle 2"/>
          <p:cNvSpPr>
            <a:spLocks noGrp="1" noRot="1" noChangeAspect="1" noChangeArrowheads="1"/>
          </p:cNvSpPr>
          <p:nvPr>
            <p:ph type="sldImg"/>
          </p:nvPr>
        </p:nvSpPr>
        <p:spPr>
          <a:solidFill>
            <a:srgbClr val="FFFFFF"/>
          </a:solidFill>
          <a:ln/>
        </p:spPr>
      </p:sp>
      <p:sp>
        <p:nvSpPr>
          <p:cNvPr id="67588"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US" dirty="0" smtClean="0">
                <a:latin typeface="Times" pitchFamily="16" charset="0"/>
              </a:rPr>
              <a:t>https://</a:t>
            </a:r>
            <a:r>
              <a:rPr lang="en-US" dirty="0" err="1" smtClean="0">
                <a:latin typeface="Times" pitchFamily="16" charset="0"/>
              </a:rPr>
              <a:t>www.yicaiglobal.com</a:t>
            </a:r>
            <a:r>
              <a:rPr lang="en-US" dirty="0" smtClean="0">
                <a:latin typeface="Times" pitchFamily="16" charset="0"/>
              </a:rPr>
              <a:t>/news/china-connects-world’s-largest-floating-solar-farm-grid</a:t>
            </a:r>
          </a:p>
          <a:p>
            <a:pPr marL="0" marR="0" indent="0" algn="l" defTabSz="408211" rtl="0" eaLnBrk="1" fontAlgn="auto" latinLnBrk="0" hangingPunct="1">
              <a:lnSpc>
                <a:spcPct val="100000"/>
              </a:lnSpc>
              <a:spcBef>
                <a:spcPts val="0"/>
              </a:spcBef>
              <a:spcAft>
                <a:spcPts val="0"/>
              </a:spcAft>
              <a:buClrTx/>
              <a:buSzTx/>
              <a:buFontTx/>
              <a:buNone/>
              <a:tabLst/>
              <a:defRPr/>
            </a:pPr>
            <a:r>
              <a:rPr lang="en-US" dirty="0" smtClean="0">
                <a:latin typeface="Times" pitchFamily="16" charset="0"/>
              </a:rPr>
              <a:t>https://</a:t>
            </a:r>
            <a:r>
              <a:rPr lang="en-US" dirty="0" err="1" smtClean="0">
                <a:latin typeface="Times" pitchFamily="16" charset="0"/>
              </a:rPr>
              <a:t>www.eurekalert.org</a:t>
            </a:r>
            <a:r>
              <a:rPr lang="en-US" dirty="0" smtClean="0">
                <a:latin typeface="Times" pitchFamily="16" charset="0"/>
              </a:rPr>
              <a:t>/multimedia/pub/110871.php</a:t>
            </a:r>
          </a:p>
          <a:p>
            <a:pPr eaLnBrk="1" hangingPunct="1"/>
            <a:endParaRPr lang="en-US" dirty="0">
              <a:latin typeface="Times" pitchFamily="16"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0793F5D7-616D-4D95-9CC9-A5E7B4F52B11}" type="slidenum">
              <a:rPr lang="en-US">
                <a:latin typeface="Times" pitchFamily="16" charset="0"/>
              </a:rPr>
              <a:pPr/>
              <a:t>17</a:t>
            </a:fld>
            <a:endParaRPr lang="en-US">
              <a:latin typeface="Times" pitchFamily="16" charset="0"/>
            </a:endParaRPr>
          </a:p>
        </p:txBody>
      </p:sp>
      <p:sp>
        <p:nvSpPr>
          <p:cNvPr id="67587" name="Rectangle 2"/>
          <p:cNvSpPr>
            <a:spLocks noGrp="1" noRot="1" noChangeAspect="1" noChangeArrowheads="1"/>
          </p:cNvSpPr>
          <p:nvPr>
            <p:ph type="sldImg"/>
          </p:nvPr>
        </p:nvSpPr>
        <p:spPr>
          <a:solidFill>
            <a:srgbClr val="FFFFFF"/>
          </a:solidFill>
          <a:ln/>
        </p:spPr>
      </p:sp>
      <p:sp>
        <p:nvSpPr>
          <p:cNvPr id="67588"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6"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08211" rtl="0" eaLnBrk="1" fontAlgn="auto" latinLnBrk="0" hangingPunct="1">
              <a:lnSpc>
                <a:spcPct val="100000"/>
              </a:lnSpc>
              <a:spcBef>
                <a:spcPts val="0"/>
              </a:spcBef>
              <a:spcAft>
                <a:spcPts val="0"/>
              </a:spcAft>
              <a:buClrTx/>
              <a:buSzTx/>
              <a:buFontTx/>
              <a:buNone/>
              <a:tabLst/>
              <a:defRPr/>
            </a:pPr>
            <a:r>
              <a:rPr lang="en-US" sz="1100" b="1" spc="-75" dirty="0" smtClean="0">
                <a:solidFill>
                  <a:srgbClr val="0000FF"/>
                </a:solidFill>
              </a:rPr>
              <a:t>Indoor unit blows warm air from the room over cold evaporator coils. Refrigerant running through the coils absorbs the heat and takes it through thin pipes to the outside unit, where the heat is released to the outside air.</a:t>
            </a:r>
            <a:endParaRPr lang="en-US" sz="1100" dirty="0" smtClean="0">
              <a:solidFill>
                <a:srgbClr val="0000FF"/>
              </a:solidFill>
            </a:endParaRPr>
          </a:p>
          <a:p>
            <a:endParaRPr lang="en-US" dirty="0"/>
          </a:p>
        </p:txBody>
      </p:sp>
      <p:sp>
        <p:nvSpPr>
          <p:cNvPr id="4" name="Slide Number Placeholder 3"/>
          <p:cNvSpPr>
            <a:spLocks noGrp="1"/>
          </p:cNvSpPr>
          <p:nvPr>
            <p:ph type="sldNum" sz="quarter" idx="10"/>
          </p:nvPr>
        </p:nvSpPr>
        <p:spPr/>
        <p:txBody>
          <a:bodyPr/>
          <a:lstStyle/>
          <a:p>
            <a:fld id="{D9FF2468-6DEC-D44D-8694-0E1FA0AB9F1E}" type="slidenum">
              <a:rPr lang="en-US" smtClean="0"/>
              <a:pPr/>
              <a:t>18</a:t>
            </a:fld>
            <a:endParaRPr lang="en-US"/>
          </a:p>
        </p:txBody>
      </p:sp>
    </p:spTree>
    <p:extLst>
      <p:ext uri="{BB962C8B-B14F-4D97-AF65-F5344CB8AC3E}">
        <p14:creationId xmlns:p14="http://schemas.microsoft.com/office/powerpoint/2010/main" val="29878157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a:t>
            </a:r>
            <a:r>
              <a:rPr lang="en-US" dirty="0" err="1" smtClean="0"/>
              <a:t>www.atlantic-comfort.com</a:t>
            </a:r>
            <a:r>
              <a:rPr lang="en-US" dirty="0" smtClean="0"/>
              <a:t>/How-to-choose/Choosing-your-water-heater/Water-heating-technologies/Heat-pump-water-heaters-working-principle</a:t>
            </a:r>
            <a:endParaRPr lang="en-US" dirty="0"/>
          </a:p>
        </p:txBody>
      </p:sp>
      <p:sp>
        <p:nvSpPr>
          <p:cNvPr id="4" name="Slide Number Placeholder 3"/>
          <p:cNvSpPr>
            <a:spLocks noGrp="1"/>
          </p:cNvSpPr>
          <p:nvPr>
            <p:ph type="sldNum" sz="quarter" idx="10"/>
          </p:nvPr>
        </p:nvSpPr>
        <p:spPr/>
        <p:txBody>
          <a:bodyPr/>
          <a:lstStyle/>
          <a:p>
            <a:fld id="{D9FF2468-6DEC-D44D-8694-0E1FA0AB9F1E}" type="slidenum">
              <a:rPr lang="en-US" smtClean="0"/>
              <a:pPr/>
              <a:t>19</a:t>
            </a:fld>
            <a:endParaRPr lang="en-US"/>
          </a:p>
        </p:txBody>
      </p:sp>
    </p:spTree>
    <p:extLst>
      <p:ext uri="{BB962C8B-B14F-4D97-AF65-F5344CB8AC3E}">
        <p14:creationId xmlns:p14="http://schemas.microsoft.com/office/powerpoint/2010/main" val="30408318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Iron or stainless steel pots. </a:t>
            </a:r>
            <a:endParaRPr lang="en-US" dirty="0"/>
          </a:p>
        </p:txBody>
      </p:sp>
      <p:sp>
        <p:nvSpPr>
          <p:cNvPr id="4" name="Slide Number Placeholder 3"/>
          <p:cNvSpPr>
            <a:spLocks noGrp="1"/>
          </p:cNvSpPr>
          <p:nvPr>
            <p:ph type="sldNum" sz="quarter" idx="10"/>
          </p:nvPr>
        </p:nvSpPr>
        <p:spPr/>
        <p:txBody>
          <a:bodyPr/>
          <a:lstStyle/>
          <a:p>
            <a:fld id="{D9FF2468-6DEC-D44D-8694-0E1FA0AB9F1E}" type="slidenum">
              <a:rPr lang="en-US" smtClean="0"/>
              <a:pPr/>
              <a:t>20</a:t>
            </a:fld>
            <a:endParaRPr lang="en-US"/>
          </a:p>
        </p:txBody>
      </p:sp>
    </p:spTree>
    <p:extLst>
      <p:ext uri="{BB962C8B-B14F-4D97-AF65-F5344CB8AC3E}">
        <p14:creationId xmlns:p14="http://schemas.microsoft.com/office/powerpoint/2010/main" val="22217293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a:t>
            </a:r>
            <a:r>
              <a:rPr lang="en-US" dirty="0" err="1" smtClean="0"/>
              <a:t>home.costhelper.com</a:t>
            </a:r>
            <a:r>
              <a:rPr lang="en-US" dirty="0" smtClean="0"/>
              <a:t>/install-gas-</a:t>
            </a:r>
            <a:r>
              <a:rPr lang="en-US" dirty="0" err="1" smtClean="0"/>
              <a:t>line.html</a:t>
            </a:r>
            <a:endParaRPr lang="en-US" dirty="0" smtClean="0"/>
          </a:p>
          <a:p>
            <a:r>
              <a:rPr lang="en-US" dirty="0" smtClean="0"/>
              <a:t>https://</a:t>
            </a:r>
            <a:r>
              <a:rPr lang="en-US" dirty="0" err="1" smtClean="0"/>
              <a:t>www.pge.com</a:t>
            </a:r>
            <a:r>
              <a:rPr lang="en-US" dirty="0" smtClean="0"/>
              <a:t>/en/</a:t>
            </a:r>
            <a:r>
              <a:rPr lang="en-US" dirty="0" err="1" smtClean="0"/>
              <a:t>myhome</a:t>
            </a:r>
            <a:r>
              <a:rPr lang="en-US" dirty="0" smtClean="0"/>
              <a:t>/</a:t>
            </a:r>
            <a:r>
              <a:rPr lang="en-US" dirty="0" err="1" smtClean="0"/>
              <a:t>customerservice</a:t>
            </a:r>
            <a:r>
              <a:rPr lang="en-US" dirty="0" smtClean="0"/>
              <a:t>/other/</a:t>
            </a:r>
            <a:r>
              <a:rPr lang="en-US" dirty="0" err="1" smtClean="0"/>
              <a:t>newconstruction</a:t>
            </a:r>
            <a:r>
              <a:rPr lang="en-US" dirty="0" smtClean="0"/>
              <a:t>/</a:t>
            </a:r>
            <a:r>
              <a:rPr lang="en-US" dirty="0" err="1" smtClean="0"/>
              <a:t>projectcosts</a:t>
            </a:r>
            <a:r>
              <a:rPr lang="en-US" dirty="0" smtClean="0"/>
              <a:t>/</a:t>
            </a:r>
            <a:r>
              <a:rPr lang="en-US" dirty="0" err="1" smtClean="0"/>
              <a:t>results.page?serviceType</a:t>
            </a:r>
            <a:r>
              <a:rPr lang="en-US" dirty="0" smtClean="0"/>
              <a:t>=</a:t>
            </a:r>
            <a:r>
              <a:rPr lang="en-US" dirty="0" err="1" smtClean="0"/>
              <a:t>gas&amp;gasType</a:t>
            </a:r>
            <a:r>
              <a:rPr lang="en-US" dirty="0" smtClean="0"/>
              <a:t>=</a:t>
            </a:r>
            <a:r>
              <a:rPr lang="en-US" dirty="0" err="1" smtClean="0"/>
              <a:t>gas_new&amp;electricOverType</a:t>
            </a:r>
            <a:r>
              <a:rPr lang="en-US" dirty="0" smtClean="0"/>
              <a:t>=&amp;</a:t>
            </a:r>
            <a:r>
              <a:rPr lang="en-US" dirty="0" err="1" smtClean="0"/>
              <a:t>electricUnderType</a:t>
            </a:r>
            <a:r>
              <a:rPr lang="en-US" dirty="0" smtClean="0"/>
              <a:t>=&amp;</a:t>
            </a:r>
            <a:r>
              <a:rPr lang="en-US" dirty="0" err="1" smtClean="0"/>
              <a:t>pevType</a:t>
            </a:r>
            <a:r>
              <a:rPr lang="en-US" dirty="0" smtClean="0"/>
              <a:t>=&amp;</a:t>
            </a:r>
            <a:r>
              <a:rPr lang="en-US" dirty="0" err="1" smtClean="0"/>
              <a:t>proj</a:t>
            </a:r>
            <a:r>
              <a:rPr lang="en-US" dirty="0" smtClean="0"/>
              <a:t>=</a:t>
            </a:r>
            <a:r>
              <a:rPr lang="en-US" dirty="0" err="1" smtClean="0"/>
              <a:t>gas_new</a:t>
            </a:r>
            <a:endParaRPr lang="en-US" dirty="0"/>
          </a:p>
        </p:txBody>
      </p:sp>
      <p:sp>
        <p:nvSpPr>
          <p:cNvPr id="4" name="Slide Number Placeholder 3"/>
          <p:cNvSpPr>
            <a:spLocks noGrp="1"/>
          </p:cNvSpPr>
          <p:nvPr>
            <p:ph type="sldNum" sz="quarter" idx="10"/>
          </p:nvPr>
        </p:nvSpPr>
        <p:spPr/>
        <p:txBody>
          <a:bodyPr/>
          <a:lstStyle/>
          <a:p>
            <a:fld id="{D9FF2468-6DEC-D44D-8694-0E1FA0AB9F1E}" type="slidenum">
              <a:rPr lang="en-US" smtClean="0"/>
              <a:pPr/>
              <a:t>24</a:t>
            </a:fld>
            <a:endParaRPr lang="en-US"/>
          </a:p>
        </p:txBody>
      </p:sp>
    </p:spTree>
    <p:extLst>
      <p:ext uri="{BB962C8B-B14F-4D97-AF65-F5344CB8AC3E}">
        <p14:creationId xmlns:p14="http://schemas.microsoft.com/office/powerpoint/2010/main" val="34534045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0793F5D7-616D-4D95-9CC9-A5E7B4F52B11}" type="slidenum">
              <a:rPr lang="en-US">
                <a:latin typeface="Times" pitchFamily="16" charset="0"/>
              </a:rPr>
              <a:pPr/>
              <a:t>25</a:t>
            </a:fld>
            <a:endParaRPr lang="en-US">
              <a:latin typeface="Times" pitchFamily="16" charset="0"/>
            </a:endParaRPr>
          </a:p>
        </p:txBody>
      </p:sp>
      <p:sp>
        <p:nvSpPr>
          <p:cNvPr id="67587" name="Rectangle 2"/>
          <p:cNvSpPr>
            <a:spLocks noGrp="1" noRot="1" noChangeAspect="1" noChangeArrowheads="1"/>
          </p:cNvSpPr>
          <p:nvPr>
            <p:ph type="sldImg"/>
          </p:nvPr>
        </p:nvSpPr>
        <p:spPr>
          <a:solidFill>
            <a:srgbClr val="FFFFFF"/>
          </a:solidFill>
          <a:ln/>
        </p:spPr>
      </p:sp>
      <p:sp>
        <p:nvSpPr>
          <p:cNvPr id="67588"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6"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Source?</a:t>
            </a:r>
            <a:endParaRPr lang="en-US" dirty="0"/>
          </a:p>
        </p:txBody>
      </p:sp>
      <p:sp>
        <p:nvSpPr>
          <p:cNvPr id="4" name="Slide Number Placeholder 3"/>
          <p:cNvSpPr>
            <a:spLocks noGrp="1"/>
          </p:cNvSpPr>
          <p:nvPr>
            <p:ph type="sldNum" sz="quarter" idx="10"/>
          </p:nvPr>
        </p:nvSpPr>
        <p:spPr/>
        <p:txBody>
          <a:bodyPr/>
          <a:lstStyle/>
          <a:p>
            <a:fld id="{037975C5-990A-4684-BFC0-437A33385F3F}" type="slidenum">
              <a:rPr lang="en-US" smtClean="0"/>
              <a:pPr/>
              <a:t>26</a:t>
            </a:fld>
            <a:endParaRPr lang="en-US"/>
          </a:p>
        </p:txBody>
      </p:sp>
    </p:spTree>
    <p:extLst>
      <p:ext uri="{BB962C8B-B14F-4D97-AF65-F5344CB8AC3E}">
        <p14:creationId xmlns:p14="http://schemas.microsoft.com/office/powerpoint/2010/main" val="1492043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27</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28</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0793F5D7-616D-4D95-9CC9-A5E7B4F52B11}" type="slidenum">
              <a:rPr lang="en-US">
                <a:latin typeface="Times" pitchFamily="16" charset="0"/>
              </a:rPr>
              <a:pPr/>
              <a:t>30</a:t>
            </a:fld>
            <a:endParaRPr lang="en-US">
              <a:latin typeface="Times" pitchFamily="16" charset="0"/>
            </a:endParaRPr>
          </a:p>
        </p:txBody>
      </p:sp>
      <p:sp>
        <p:nvSpPr>
          <p:cNvPr id="67587" name="Rectangle 2"/>
          <p:cNvSpPr>
            <a:spLocks noGrp="1" noRot="1" noChangeAspect="1" noChangeArrowheads="1"/>
          </p:cNvSpPr>
          <p:nvPr>
            <p:ph type="sldImg"/>
          </p:nvPr>
        </p:nvSpPr>
        <p:spPr>
          <a:solidFill>
            <a:srgbClr val="FFFFFF"/>
          </a:solidFill>
          <a:ln/>
        </p:spPr>
      </p:sp>
      <p:sp>
        <p:nvSpPr>
          <p:cNvPr id="67588"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US" dirty="0" smtClean="0">
                <a:latin typeface="Times" pitchFamily="16" charset="0"/>
              </a:rPr>
              <a:t>Active oil and gas wells</a:t>
            </a:r>
          </a:p>
          <a:p>
            <a:pPr eaLnBrk="1" hangingPunct="1"/>
            <a:r>
              <a:rPr lang="en-US" dirty="0" smtClean="0">
                <a:latin typeface="Times" pitchFamily="16" charset="0"/>
              </a:rPr>
              <a:t>https://</a:t>
            </a:r>
            <a:r>
              <a:rPr lang="en-US" dirty="0" err="1" smtClean="0">
                <a:latin typeface="Times" pitchFamily="16" charset="0"/>
              </a:rPr>
              <a:t>www.fractracker.org</a:t>
            </a:r>
            <a:r>
              <a:rPr lang="en-US" dirty="0" smtClean="0">
                <a:latin typeface="Times" pitchFamily="16" charset="0"/>
              </a:rPr>
              <a:t>/map/national/us-oil-gas/</a:t>
            </a:r>
          </a:p>
          <a:p>
            <a:pPr eaLnBrk="1" hangingPunct="1"/>
            <a:endParaRPr lang="en-US" baseline="0" dirty="0" smtClean="0">
              <a:latin typeface="Times" pitchFamily="16" charset="0"/>
            </a:endParaRPr>
          </a:p>
          <a:p>
            <a:pPr eaLnBrk="1" hangingPunct="1"/>
            <a:r>
              <a:rPr lang="en-US" baseline="0" dirty="0" smtClean="0">
                <a:latin typeface="Times" pitchFamily="16" charset="0"/>
              </a:rPr>
              <a:t>Abandoned oil and gas wells</a:t>
            </a:r>
          </a:p>
          <a:p>
            <a:pPr eaLnBrk="1" hangingPunct="1"/>
            <a:r>
              <a:rPr lang="en-US" baseline="0" dirty="0" smtClean="0">
                <a:latin typeface="Times" pitchFamily="16" charset="0"/>
              </a:rPr>
              <a:t>https://</a:t>
            </a:r>
            <a:r>
              <a:rPr lang="en-US" baseline="0" dirty="0" err="1" smtClean="0">
                <a:latin typeface="Times" pitchFamily="16" charset="0"/>
              </a:rPr>
              <a:t>www.epa.gov</a:t>
            </a:r>
            <a:r>
              <a:rPr lang="en-US" baseline="0" dirty="0" smtClean="0">
                <a:latin typeface="Times" pitchFamily="16" charset="0"/>
              </a:rPr>
              <a:t>/sites/production/files/2017-06/documents/6.22.17_ghgi_stakeholder_workshop_2018_ghgi_revision_-_abandoned_wells.pdf</a:t>
            </a:r>
          </a:p>
          <a:p>
            <a:pPr eaLnBrk="1" hangingPunct="1"/>
            <a:endParaRPr lang="en-US" dirty="0" smtClean="0">
              <a:latin typeface="Times" pitchFamily="16" charset="0"/>
            </a:endParaRPr>
          </a:p>
          <a:p>
            <a:pPr eaLnBrk="1" hangingPunct="1"/>
            <a:r>
              <a:rPr lang="en-US" dirty="0" smtClean="0">
                <a:latin typeface="Times" pitchFamily="16" charset="0"/>
              </a:rPr>
              <a:t>Number of coal mines</a:t>
            </a:r>
          </a:p>
          <a:p>
            <a:pPr eaLnBrk="1" hangingPunct="1"/>
            <a:r>
              <a:rPr lang="en-US" dirty="0" smtClean="0">
                <a:latin typeface="Times" pitchFamily="16" charset="0"/>
              </a:rPr>
              <a:t>https://</a:t>
            </a:r>
            <a:r>
              <a:rPr lang="en-US" dirty="0" err="1" smtClean="0">
                <a:latin typeface="Times" pitchFamily="16" charset="0"/>
              </a:rPr>
              <a:t>www.sourcewatch.org</a:t>
            </a:r>
            <a:r>
              <a:rPr lang="en-US" dirty="0" smtClean="0">
                <a:latin typeface="Times" pitchFamily="16" charset="0"/>
              </a:rPr>
              <a:t>/</a:t>
            </a:r>
            <a:r>
              <a:rPr lang="en-US" dirty="0" err="1" smtClean="0">
                <a:latin typeface="Times" pitchFamily="16" charset="0"/>
              </a:rPr>
              <a:t>index.php</a:t>
            </a:r>
            <a:r>
              <a:rPr lang="en-US" dirty="0" smtClean="0">
                <a:latin typeface="Times" pitchFamily="16" charset="0"/>
              </a:rPr>
              <a:t>/Existing_U.S._</a:t>
            </a:r>
            <a:r>
              <a:rPr lang="en-US" dirty="0" err="1" smtClean="0">
                <a:latin typeface="Times" pitchFamily="16" charset="0"/>
              </a:rPr>
              <a:t>Coal_Mines</a:t>
            </a:r>
            <a:endParaRPr lang="en-US" dirty="0" smtClean="0">
              <a:latin typeface="Times" pitchFamily="16" charset="0"/>
            </a:endParaRPr>
          </a:p>
          <a:p>
            <a:pPr eaLnBrk="1" hangingPunct="1"/>
            <a:endParaRPr lang="en-US" dirty="0" smtClean="0">
              <a:latin typeface="Times" pitchFamily="16" charset="0"/>
            </a:endParaRPr>
          </a:p>
          <a:p>
            <a:pPr eaLnBrk="1" hangingPunct="1"/>
            <a:r>
              <a:rPr lang="en-US" dirty="0" smtClean="0">
                <a:latin typeface="Times" pitchFamily="16" charset="0"/>
              </a:rPr>
              <a:t>Refineries</a:t>
            </a:r>
          </a:p>
          <a:p>
            <a:pPr eaLnBrk="1" hangingPunct="1"/>
            <a:r>
              <a:rPr lang="en-US" dirty="0" smtClean="0">
                <a:latin typeface="Times" pitchFamily="16" charset="0"/>
              </a:rPr>
              <a:t>https://</a:t>
            </a:r>
            <a:r>
              <a:rPr lang="en-US" dirty="0" err="1" smtClean="0">
                <a:latin typeface="Times" pitchFamily="16" charset="0"/>
              </a:rPr>
              <a:t>www.eia.gov</a:t>
            </a:r>
            <a:r>
              <a:rPr lang="en-US" dirty="0" smtClean="0">
                <a:latin typeface="Times" pitchFamily="16" charset="0"/>
              </a:rPr>
              <a:t>/tools/</a:t>
            </a:r>
            <a:r>
              <a:rPr lang="en-US" dirty="0" err="1" smtClean="0">
                <a:latin typeface="Times" pitchFamily="16" charset="0"/>
              </a:rPr>
              <a:t>faqs</a:t>
            </a:r>
            <a:r>
              <a:rPr lang="en-US" dirty="0" smtClean="0">
                <a:latin typeface="Times" pitchFamily="16" charset="0"/>
              </a:rPr>
              <a:t>/</a:t>
            </a:r>
            <a:r>
              <a:rPr lang="en-US" dirty="0" err="1" smtClean="0">
                <a:latin typeface="Times" pitchFamily="16" charset="0"/>
              </a:rPr>
              <a:t>faq.php?id</a:t>
            </a:r>
            <a:r>
              <a:rPr lang="en-US" dirty="0" smtClean="0">
                <a:latin typeface="Times" pitchFamily="16" charset="0"/>
              </a:rPr>
              <a:t>=29&amp;t=6</a:t>
            </a:r>
          </a:p>
          <a:p>
            <a:pPr eaLnBrk="1" hangingPunct="1"/>
            <a:endParaRPr lang="en-US" dirty="0" smtClean="0">
              <a:latin typeface="Times" pitchFamily="16" charset="0"/>
            </a:endParaRPr>
          </a:p>
          <a:p>
            <a:pPr eaLnBrk="1" hangingPunct="1"/>
            <a:r>
              <a:rPr lang="en-US" dirty="0" smtClean="0">
                <a:latin typeface="Times" pitchFamily="16" charset="0"/>
              </a:rPr>
              <a:t>Miles of oil and gas pipeline</a:t>
            </a:r>
          </a:p>
          <a:p>
            <a:pPr eaLnBrk="1" hangingPunct="1"/>
            <a:r>
              <a:rPr lang="en-US" dirty="0" smtClean="0">
                <a:latin typeface="Times" pitchFamily="16" charset="0"/>
              </a:rPr>
              <a:t>https://</a:t>
            </a:r>
            <a:r>
              <a:rPr lang="en-US" dirty="0" err="1" smtClean="0">
                <a:latin typeface="Times" pitchFamily="16" charset="0"/>
              </a:rPr>
              <a:t>www.bts.gov</a:t>
            </a:r>
            <a:r>
              <a:rPr lang="en-US" dirty="0" smtClean="0">
                <a:latin typeface="Times" pitchFamily="16" charset="0"/>
              </a:rPr>
              <a:t>/content/us-oil-and-gas-pipeline-mileage</a:t>
            </a:r>
          </a:p>
          <a:p>
            <a:pPr eaLnBrk="1" hangingPunct="1"/>
            <a:endParaRPr lang="en-US" dirty="0" smtClean="0">
              <a:latin typeface="Times" pitchFamily="16" charset="0"/>
            </a:endParaRPr>
          </a:p>
          <a:p>
            <a:pPr eaLnBrk="1" hangingPunct="1"/>
            <a:r>
              <a:rPr lang="en-US" dirty="0" smtClean="0">
                <a:latin typeface="Times" pitchFamily="16" charset="0"/>
              </a:rPr>
              <a:t>Number of power</a:t>
            </a:r>
            <a:r>
              <a:rPr lang="en-US" baseline="0" dirty="0" smtClean="0">
                <a:latin typeface="Times" pitchFamily="16" charset="0"/>
              </a:rPr>
              <a:t> plants</a:t>
            </a:r>
          </a:p>
          <a:p>
            <a:pPr eaLnBrk="1" hangingPunct="1"/>
            <a:r>
              <a:rPr lang="en-US" baseline="0" dirty="0" smtClean="0">
                <a:latin typeface="Times" pitchFamily="16" charset="0"/>
              </a:rPr>
              <a:t>https://</a:t>
            </a:r>
            <a:r>
              <a:rPr lang="en-US" baseline="0" dirty="0" err="1" smtClean="0">
                <a:latin typeface="Times" pitchFamily="16" charset="0"/>
              </a:rPr>
              <a:t>www.eia.gov</a:t>
            </a:r>
            <a:r>
              <a:rPr lang="en-US" baseline="0" dirty="0" smtClean="0">
                <a:latin typeface="Times" pitchFamily="16" charset="0"/>
              </a:rPr>
              <a:t>/electricity/annual/html/epa_04_01.html</a:t>
            </a:r>
          </a:p>
          <a:p>
            <a:pPr eaLnBrk="1" hangingPunct="1"/>
            <a:endParaRPr lang="en-US" baseline="0" dirty="0" smtClean="0">
              <a:latin typeface="Times" pitchFamily="16" charset="0"/>
            </a:endParaRPr>
          </a:p>
          <a:p>
            <a:pPr eaLnBrk="1" hangingPunct="1"/>
            <a:r>
              <a:rPr lang="en-US" dirty="0" smtClean="0">
                <a:latin typeface="Times" pitchFamily="16" charset="0"/>
              </a:rPr>
              <a:t>Gas stations</a:t>
            </a:r>
          </a:p>
          <a:p>
            <a:pPr eaLnBrk="1" hangingPunct="1"/>
            <a:r>
              <a:rPr lang="en-US" dirty="0" smtClean="0">
                <a:latin typeface="Times" pitchFamily="16" charset="0"/>
              </a:rPr>
              <a:t>https://247wallst.com/economy/2014/05/22/why-are-there-115000-or-150000-gas-stations-in-america/</a:t>
            </a:r>
          </a:p>
          <a:p>
            <a:pPr eaLnBrk="1" hangingPunct="1"/>
            <a:endParaRPr lang="en-US" baseline="0" dirty="0" smtClean="0">
              <a:latin typeface="Times" pitchFamily="16" charset="0"/>
            </a:endParaRPr>
          </a:p>
          <a:p>
            <a:pPr eaLnBrk="1" hangingPunct="1"/>
            <a:r>
              <a:rPr lang="en-US" baseline="0" dirty="0" smtClean="0">
                <a:latin typeface="Times" pitchFamily="16" charset="0"/>
              </a:rPr>
              <a:t>Number of gas storage facilities</a:t>
            </a:r>
          </a:p>
          <a:p>
            <a:pPr eaLnBrk="1" hangingPunct="1"/>
            <a:r>
              <a:rPr lang="en-US" baseline="0" dirty="0" smtClean="0">
                <a:latin typeface="Times" pitchFamily="16" charset="0"/>
              </a:rPr>
              <a:t>https://</a:t>
            </a:r>
            <a:r>
              <a:rPr lang="en-US" baseline="0" dirty="0" err="1" smtClean="0">
                <a:latin typeface="Times" pitchFamily="16" charset="0"/>
              </a:rPr>
              <a:t>en.wikipedia.org</a:t>
            </a:r>
            <a:r>
              <a:rPr lang="en-US" baseline="0" dirty="0" smtClean="0">
                <a:latin typeface="Times" pitchFamily="16" charset="0"/>
              </a:rPr>
              <a:t>/wiki/</a:t>
            </a:r>
            <a:r>
              <a:rPr lang="en-US" baseline="0" dirty="0" err="1" smtClean="0">
                <a:latin typeface="Times" pitchFamily="16" charset="0"/>
              </a:rPr>
              <a:t>Natural_gas_storage</a:t>
            </a:r>
            <a:endParaRPr lang="en-US" baseline="0" dirty="0" smtClean="0">
              <a:latin typeface="Times" pitchFamily="16" charset="0"/>
            </a:endParaRPr>
          </a:p>
          <a:p>
            <a:pPr eaLnBrk="1" hangingPunct="1"/>
            <a:endParaRPr lang="en-US" baseline="0" dirty="0" smtClean="0">
              <a:latin typeface="Times" pitchFamily="16" charset="0"/>
            </a:endParaRPr>
          </a:p>
          <a:p>
            <a:pPr eaLnBrk="1" hangingPunct="1"/>
            <a:endParaRPr lang="en-US" baseline="0" dirty="0" smtClean="0">
              <a:latin typeface="Times" pitchFamily="16" charset="0"/>
            </a:endParaRPr>
          </a:p>
          <a:p>
            <a:pPr eaLnBrk="1" hangingPunct="1"/>
            <a:endParaRPr lang="en-US" baseline="0" dirty="0" smtClean="0">
              <a:latin typeface="Times" pitchFamily="16" charset="0"/>
            </a:endParaRPr>
          </a:p>
          <a:p>
            <a:pPr eaLnBrk="1" hangingPunct="1"/>
            <a:endParaRPr lang="en-US" baseline="0" dirty="0" smtClean="0">
              <a:latin typeface="Times" pitchFamily="16" charset="0"/>
            </a:endParaRPr>
          </a:p>
          <a:p>
            <a:pPr eaLnBrk="1" hangingPunct="1"/>
            <a:endParaRPr lang="en-US" dirty="0" smtClean="0">
              <a:latin typeface="Times" pitchFamily="16" charset="0"/>
            </a:endParaRPr>
          </a:p>
          <a:p>
            <a:pPr eaLnBrk="1" hangingPunct="1"/>
            <a:endParaRPr lang="en-US" dirty="0">
              <a:latin typeface="Times" pitchFamily="16"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31</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32</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33</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US" dirty="0" smtClean="0">
                <a:latin typeface="Times" pitchFamily="16" charset="0"/>
                <a:ea typeface="ＭＳ Ｐゴシック" pitchFamily="16" charset="-128"/>
                <a:cs typeface="ＭＳ Ｐゴシック" pitchFamily="16" charset="-128"/>
              </a:rPr>
              <a:t>Costa Rica, El Salvador, Guatemala, Honduras, Mexico, Nicaragua, Panama</a:t>
            </a:r>
            <a:endParaRPr lang="en-US" dirty="0">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34</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35</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36</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37</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US" dirty="0" smtClean="0">
                <a:latin typeface="Times" pitchFamily="16" charset="0"/>
                <a:ea typeface="ＭＳ Ｐゴシック" pitchFamily="16" charset="-128"/>
                <a:cs typeface="ＭＳ Ｐゴシック" pitchFamily="16" charset="-128"/>
              </a:rPr>
              <a:t>Argentina, Bolivia, Brazil, Chile, Colombia,</a:t>
            </a:r>
            <a:r>
              <a:rPr lang="en-US" baseline="0" dirty="0" smtClean="0">
                <a:latin typeface="Times" pitchFamily="16" charset="0"/>
                <a:ea typeface="ＭＳ Ｐゴシック" pitchFamily="16" charset="-128"/>
                <a:cs typeface="ＭＳ Ｐゴシック" pitchFamily="16" charset="-128"/>
              </a:rPr>
              <a:t> Ecuador, Dutch Antilles, Paraguay, Peru, Trinidad and </a:t>
            </a:r>
            <a:r>
              <a:rPr lang="en-US" baseline="0" dirty="0" err="1" smtClean="0">
                <a:latin typeface="Times" pitchFamily="16" charset="0"/>
                <a:ea typeface="ＭＳ Ｐゴシック" pitchFamily="16" charset="-128"/>
                <a:cs typeface="ＭＳ Ｐゴシック" pitchFamily="16" charset="-128"/>
              </a:rPr>
              <a:t>Tobaggo</a:t>
            </a:r>
            <a:r>
              <a:rPr lang="en-US" baseline="0" dirty="0" smtClean="0">
                <a:latin typeface="Times" pitchFamily="16" charset="0"/>
                <a:ea typeface="ＭＳ Ｐゴシック" pitchFamily="16" charset="-128"/>
                <a:cs typeface="ＭＳ Ｐゴシック" pitchFamily="16" charset="-128"/>
              </a:rPr>
              <a:t>, Uruguay, Venezuela</a:t>
            </a:r>
            <a:endParaRPr lang="en-US" dirty="0">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38</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39</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40</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US" dirty="0" smtClean="0">
                <a:latin typeface="Times" pitchFamily="16" charset="0"/>
                <a:ea typeface="ＭＳ Ｐゴシック" pitchFamily="16" charset="-128"/>
                <a:cs typeface="ＭＳ Ｐゴシック" pitchFamily="16" charset="-128"/>
              </a:rPr>
              <a:t>Bangladesh, Brunei,</a:t>
            </a:r>
            <a:r>
              <a:rPr lang="en-US" baseline="0" dirty="0" smtClean="0">
                <a:latin typeface="Times" pitchFamily="16" charset="0"/>
                <a:ea typeface="ＭＳ Ｐゴシック" pitchFamily="16" charset="-128"/>
                <a:cs typeface="ＭＳ Ｐゴシック" pitchFamily="16" charset="-128"/>
              </a:rPr>
              <a:t> Cambodia, Indonesia, Malaysia, Myanmar, Singapore, Thailand, Vietnam</a:t>
            </a:r>
            <a:endParaRPr lang="en-US" dirty="0">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41</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42</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43</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44</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45</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46</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47</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US" dirty="0" smtClean="0">
                <a:latin typeface="Times" pitchFamily="16" charset="0"/>
                <a:ea typeface="ＭＳ Ｐゴシック" pitchFamily="16" charset="-128"/>
                <a:cs typeface="ＭＳ Ｐゴシック" pitchFamily="16" charset="-128"/>
              </a:rPr>
              <a:t>Kazakhstan, Kyrgyz Republic, Pakistan, Tajikistan, Turkmenistan, Uzbekistan</a:t>
            </a:r>
            <a:endParaRPr lang="en-US" dirty="0">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48</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US" dirty="0" smtClean="0">
                <a:latin typeface="Times" pitchFamily="16" charset="0"/>
                <a:ea typeface="ＭＳ Ｐゴシック" pitchFamily="16" charset="-128"/>
                <a:cs typeface="ＭＳ Ｐゴシック" pitchFamily="16" charset="-128"/>
              </a:rPr>
              <a:t>Armenia, Azerbaijan, Bahrain, Iran, Iraq, Israel, Jordan Kuwait, Lebanon,</a:t>
            </a:r>
            <a:r>
              <a:rPr lang="en-US" baseline="0" dirty="0" smtClean="0">
                <a:latin typeface="Times" pitchFamily="16" charset="0"/>
                <a:ea typeface="ＭＳ Ｐゴシック" pitchFamily="16" charset="-128"/>
                <a:cs typeface="ＭＳ Ｐゴシック" pitchFamily="16" charset="-128"/>
              </a:rPr>
              <a:t> Oman, Qatar, Saudi Arabia, Syria, Turkey, UAE, Yemen</a:t>
            </a:r>
            <a:endParaRPr lang="en-US" dirty="0">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49</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US" dirty="0" smtClean="0">
                <a:latin typeface="Times" pitchFamily="16" charset="0"/>
                <a:ea typeface="ＭＳ Ｐゴシック" pitchFamily="16" charset="-128"/>
                <a:cs typeface="ＭＳ Ｐゴシック" pitchFamily="16" charset="-128"/>
              </a:rPr>
              <a:t>Albania, Austria, Belarus, Belgium, Bosnia-Herzegovina, Bulgaria, Croatia, Cyprus, Czech Republic,</a:t>
            </a:r>
            <a:r>
              <a:rPr lang="en-US" baseline="0" dirty="0" smtClean="0">
                <a:latin typeface="Times" pitchFamily="16" charset="0"/>
                <a:ea typeface="ＭＳ Ｐゴシック" pitchFamily="16" charset="-128"/>
                <a:cs typeface="ＭＳ Ｐゴシック" pitchFamily="16" charset="-128"/>
              </a:rPr>
              <a:t> Denmark, Estonia, Finland, France, Germany, Gibraltar, Greece, Hungary, Ireland, Italy, Kosovo, Latvia, Lithuania, Luxembourg, Macedonia, Malta, Moldova Republic, Montenegro, Netherlands, Norway, Poland, Portugal, Romania, Serbia, Slovakia, Slovenia, Spain, Sweden, Switzerland, Ukraine, UK</a:t>
            </a:r>
            <a:endParaRPr lang="en-US" dirty="0">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50</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51</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US" dirty="0" smtClean="0">
                <a:latin typeface="Times" pitchFamily="16" charset="0"/>
                <a:ea typeface="ＭＳ Ｐゴシック" pitchFamily="16" charset="-128"/>
                <a:cs typeface="ＭＳ Ｐゴシック" pitchFamily="16" charset="-128"/>
              </a:rPr>
              <a:t>Algeria, Angola, Benin, Botswana, Cameroon, Congo, Democratic</a:t>
            </a:r>
            <a:r>
              <a:rPr lang="en-US" baseline="0" dirty="0" smtClean="0">
                <a:latin typeface="Times" pitchFamily="16" charset="0"/>
                <a:ea typeface="ＭＳ Ｐゴシック" pitchFamily="16" charset="-128"/>
                <a:cs typeface="ＭＳ Ｐゴシック" pitchFamily="16" charset="-128"/>
              </a:rPr>
              <a:t> Republic of the Congo, Ivory Coast, Egypt, Eritrea, Ethiopia, Gabon, Ghana, Kenya, Libya, Morocco, Mozambique, Namibia, Nigeria, Senegal, South Africa, Sudan, Tanzania, Togo, Tunisia, Zambia, Zimbabwe)</a:t>
            </a:r>
            <a:endParaRPr lang="en-US" dirty="0">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4000">
                <a:solidFill>
                  <a:schemeClr val="tx1"/>
                </a:solidFill>
                <a:latin typeface="Arial" charset="0"/>
                <a:ea typeface="ＭＳ Ｐゴシック" charset="0"/>
                <a:cs typeface="ＭＳ Ｐゴシック" charset="0"/>
              </a:defRPr>
            </a:lvl1pPr>
            <a:lvl2pPr marL="742950" indent="-285750" eaLnBrk="0" hangingPunct="0">
              <a:defRPr sz="4000">
                <a:solidFill>
                  <a:schemeClr val="tx1"/>
                </a:solidFill>
                <a:latin typeface="Arial" charset="0"/>
                <a:ea typeface="ＭＳ Ｐゴシック" charset="0"/>
              </a:defRPr>
            </a:lvl2pPr>
            <a:lvl3pPr marL="1143000" indent="-228600" eaLnBrk="0" hangingPunct="0">
              <a:defRPr sz="4000">
                <a:solidFill>
                  <a:schemeClr val="tx1"/>
                </a:solidFill>
                <a:latin typeface="Arial" charset="0"/>
                <a:ea typeface="ＭＳ Ｐゴシック" charset="0"/>
              </a:defRPr>
            </a:lvl3pPr>
            <a:lvl4pPr marL="1600200" indent="-228600" eaLnBrk="0" hangingPunct="0">
              <a:defRPr sz="4000">
                <a:solidFill>
                  <a:schemeClr val="tx1"/>
                </a:solidFill>
                <a:latin typeface="Arial" charset="0"/>
                <a:ea typeface="ＭＳ Ｐゴシック" charset="0"/>
              </a:defRPr>
            </a:lvl4pPr>
            <a:lvl5pPr marL="2057400" indent="-228600" eaLnBrk="0" hangingPunct="0">
              <a:defRPr sz="4000">
                <a:solidFill>
                  <a:schemeClr val="tx1"/>
                </a:solidFill>
                <a:latin typeface="Arial" charset="0"/>
                <a:ea typeface="ＭＳ Ｐゴシック" charset="0"/>
              </a:defRPr>
            </a:lvl5pPr>
            <a:lvl6pPr marL="2514600" indent="-228600" defTabSz="2058988" eaLnBrk="0" fontAlgn="base" hangingPunct="0">
              <a:spcBef>
                <a:spcPct val="0"/>
              </a:spcBef>
              <a:spcAft>
                <a:spcPct val="0"/>
              </a:spcAft>
              <a:defRPr sz="4000">
                <a:solidFill>
                  <a:schemeClr val="tx1"/>
                </a:solidFill>
                <a:latin typeface="Arial" charset="0"/>
                <a:ea typeface="ＭＳ Ｐゴシック" charset="0"/>
              </a:defRPr>
            </a:lvl6pPr>
            <a:lvl7pPr marL="2971800" indent="-228600" defTabSz="2058988" eaLnBrk="0" fontAlgn="base" hangingPunct="0">
              <a:spcBef>
                <a:spcPct val="0"/>
              </a:spcBef>
              <a:spcAft>
                <a:spcPct val="0"/>
              </a:spcAft>
              <a:defRPr sz="4000">
                <a:solidFill>
                  <a:schemeClr val="tx1"/>
                </a:solidFill>
                <a:latin typeface="Arial" charset="0"/>
                <a:ea typeface="ＭＳ Ｐゴシック" charset="0"/>
              </a:defRPr>
            </a:lvl7pPr>
            <a:lvl8pPr marL="3429000" indent="-228600" defTabSz="2058988" eaLnBrk="0" fontAlgn="base" hangingPunct="0">
              <a:spcBef>
                <a:spcPct val="0"/>
              </a:spcBef>
              <a:spcAft>
                <a:spcPct val="0"/>
              </a:spcAft>
              <a:defRPr sz="4000">
                <a:solidFill>
                  <a:schemeClr val="tx1"/>
                </a:solidFill>
                <a:latin typeface="Arial" charset="0"/>
                <a:ea typeface="ＭＳ Ｐゴシック" charset="0"/>
              </a:defRPr>
            </a:lvl8pPr>
            <a:lvl9pPr marL="3886200" indent="-228600" defTabSz="2058988" eaLnBrk="0" fontAlgn="base" hangingPunct="0">
              <a:spcBef>
                <a:spcPct val="0"/>
              </a:spcBef>
              <a:spcAft>
                <a:spcPct val="0"/>
              </a:spcAft>
              <a:defRPr sz="4000">
                <a:solidFill>
                  <a:schemeClr val="tx1"/>
                </a:solidFill>
                <a:latin typeface="Arial" charset="0"/>
                <a:ea typeface="ＭＳ Ｐゴシック" charset="0"/>
              </a:defRPr>
            </a:lvl9pPr>
          </a:lstStyle>
          <a:p>
            <a:pPr eaLnBrk="1" hangingPunct="1"/>
            <a:fld id="{F2EC70B1-5B22-DD48-8993-AAA8673E3A55}" type="slidenum">
              <a:rPr lang="en-US" sz="1200"/>
              <a:pPr eaLnBrk="1" hangingPunct="1"/>
              <a:t>52</a:t>
            </a:fld>
            <a:endParaRPr lang="en-US" sz="1200"/>
          </a:p>
        </p:txBody>
      </p:sp>
      <p:sp>
        <p:nvSpPr>
          <p:cNvPr id="43010" name="Rectangle 2"/>
          <p:cNvSpPr>
            <a:spLocks noGrp="1" noRot="1" noChangeAspect="1" noChangeArrowheads="1"/>
          </p:cNvSpPr>
          <p:nvPr>
            <p:ph type="sldImg"/>
          </p:nvPr>
        </p:nvSpPr>
        <p:spPr bwMode="auto">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43011" name="Rectangle 3"/>
          <p:cNvSpPr>
            <a:spLocks noGrp="1" noChangeArrowheads="1"/>
          </p:cNvSpPr>
          <p:nvPr>
            <p:ph type="body" idx="1"/>
          </p:nvPr>
        </p:nvSpPr>
        <p:spPr bwMode="auto">
          <a:solidFill>
            <a:srgbClr val="FFFFFF"/>
          </a:solidFill>
          <a:ln>
            <a:solidFill>
              <a:srgbClr val="000000"/>
            </a:solidFill>
            <a:miter lim="800000"/>
            <a:headEnd/>
            <a:tailEnd/>
          </a:ln>
          <a:extLs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en-US">
              <a:latin typeface="Times" charset="0"/>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9CC80040-50EA-46FC-BED2-D34634C8B771}" type="slidenum">
              <a:rPr lang="en-US">
                <a:latin typeface="Times" pitchFamily="16" charset="0"/>
              </a:rPr>
              <a:pPr/>
              <a:t>53</a:t>
            </a:fld>
            <a:endParaRPr lang="en-US">
              <a:latin typeface="Times" pitchFamily="16" charset="0"/>
            </a:endParaRPr>
          </a:p>
        </p:txBody>
      </p:sp>
      <p:sp>
        <p:nvSpPr>
          <p:cNvPr id="53251" name="Rectangle 1026"/>
          <p:cNvSpPr>
            <a:spLocks noGrp="1" noRot="1" noChangeAspect="1" noChangeArrowheads="1" noTextEdit="1"/>
          </p:cNvSpPr>
          <p:nvPr>
            <p:ph type="sldImg"/>
          </p:nvPr>
        </p:nvSpPr>
        <p:spPr>
          <a:ln/>
        </p:spPr>
      </p:sp>
      <p:sp>
        <p:nvSpPr>
          <p:cNvPr id="53252" name="Rectangle 1027"/>
          <p:cNvSpPr>
            <a:spLocks noGrp="1" noChangeArrowheads="1"/>
          </p:cNvSpPr>
          <p:nvPr>
            <p:ph type="body" idx="1"/>
          </p:nvPr>
        </p:nvSpPr>
        <p:spPr>
          <a:noFill/>
          <a:ln/>
        </p:spPr>
        <p:txBody>
          <a:bodyPr/>
          <a:lstStyle/>
          <a:p>
            <a:pPr eaLnBrk="1" hangingPunct="1"/>
            <a:r>
              <a:rPr lang="en-US" dirty="0" smtClean="0">
                <a:latin typeface="Times" pitchFamily="16" charset="0"/>
              </a:rPr>
              <a:t>http://</a:t>
            </a:r>
            <a:r>
              <a:rPr lang="en-US" dirty="0" err="1" smtClean="0">
                <a:latin typeface="Times" pitchFamily="16" charset="0"/>
              </a:rPr>
              <a:t>www.aweablog.org</a:t>
            </a:r>
            <a:r>
              <a:rPr lang="en-US" smtClean="0">
                <a:latin typeface="Times" pitchFamily="16" charset="0"/>
              </a:rPr>
              <a:t>/new-poll-wind-power-overwhelmingly-popular-new-york/</a:t>
            </a:r>
          </a:p>
          <a:p>
            <a:pPr eaLnBrk="1" hangingPunct="1"/>
            <a:r>
              <a:rPr lang="en-US" smtClean="0">
                <a:latin typeface="Times" pitchFamily="16" charset="0"/>
              </a:rPr>
              <a:t>https</a:t>
            </a:r>
            <a:r>
              <a:rPr lang="en-US" dirty="0" smtClean="0">
                <a:latin typeface="Times" pitchFamily="16" charset="0"/>
              </a:rPr>
              <a:t>://</a:t>
            </a:r>
            <a:r>
              <a:rPr lang="en-US" dirty="0" err="1" smtClean="0">
                <a:latin typeface="Times" pitchFamily="16" charset="0"/>
              </a:rPr>
              <a:t>www.theguardian.com</a:t>
            </a:r>
            <a:r>
              <a:rPr lang="en-US" dirty="0" smtClean="0">
                <a:latin typeface="Times" pitchFamily="16" charset="0"/>
              </a:rPr>
              <a:t>/sustainable-business/2016/may/31/most-voters-support-transition-to-100-renewable-energy-says-australia-institute</a:t>
            </a:r>
            <a:endParaRPr lang="en-US" dirty="0">
              <a:latin typeface="Times" pitchFamily="16" charset="0"/>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9CC80040-50EA-46FC-BED2-D34634C8B771}" type="slidenum">
              <a:rPr lang="en-US">
                <a:latin typeface="Times" pitchFamily="16" charset="0"/>
              </a:rPr>
              <a:pPr/>
              <a:t>54</a:t>
            </a:fld>
            <a:endParaRPr lang="en-US">
              <a:latin typeface="Times" pitchFamily="16" charset="0"/>
            </a:endParaRPr>
          </a:p>
        </p:txBody>
      </p:sp>
      <p:sp>
        <p:nvSpPr>
          <p:cNvPr id="53251" name="Rectangle 1026"/>
          <p:cNvSpPr>
            <a:spLocks noGrp="1" noRot="1" noChangeAspect="1" noChangeArrowheads="1" noTextEdit="1"/>
          </p:cNvSpPr>
          <p:nvPr>
            <p:ph type="sldImg"/>
          </p:nvPr>
        </p:nvSpPr>
        <p:spPr>
          <a:ln/>
        </p:spPr>
      </p:sp>
      <p:sp>
        <p:nvSpPr>
          <p:cNvPr id="53252" name="Rectangle 1027"/>
          <p:cNvSpPr>
            <a:spLocks noGrp="1" noChangeArrowheads="1"/>
          </p:cNvSpPr>
          <p:nvPr>
            <p:ph type="body" idx="1"/>
          </p:nvPr>
        </p:nvSpPr>
        <p:spPr>
          <a:noFill/>
          <a:ln/>
        </p:spPr>
        <p:txBody>
          <a:bodyPr/>
          <a:lstStyle/>
          <a:p>
            <a:pPr eaLnBrk="1" hangingPunct="1"/>
            <a:r>
              <a:rPr lang="en-US" dirty="0" smtClean="0">
                <a:latin typeface="Times" pitchFamily="16" charset="0"/>
              </a:rPr>
              <a:t>Exact question. Some people propose setting a goal for the United States to transition completely away</a:t>
            </a:r>
            <a:r>
              <a:rPr lang="en-US" baseline="0" dirty="0" smtClean="0">
                <a:latin typeface="Times" pitchFamily="16" charset="0"/>
              </a:rPr>
              <a:t> from fossil fuels like coal, oil, ad natural gas by increasing energy efficiency and getting all of our remaining energy needs from clean and renewable sources like wind, solar, and hydroelectric by the year 2050. This would mean that American homes, businesses, cars, and trucks would be powered entirely by clean and renewable sources.</a:t>
            </a:r>
            <a:endParaRPr lang="en-US" dirty="0">
              <a:latin typeface="Times" pitchFamily="16" charset="0"/>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9CC80040-50EA-46FC-BED2-D34634C8B771}" type="slidenum">
              <a:rPr lang="en-US">
                <a:latin typeface="Times" pitchFamily="16" charset="0"/>
              </a:rPr>
              <a:pPr/>
              <a:t>55</a:t>
            </a:fld>
            <a:endParaRPr lang="en-US">
              <a:latin typeface="Times" pitchFamily="16" charset="0"/>
            </a:endParaRPr>
          </a:p>
        </p:txBody>
      </p:sp>
      <p:sp>
        <p:nvSpPr>
          <p:cNvPr id="53251" name="Rectangle 1026"/>
          <p:cNvSpPr>
            <a:spLocks noGrp="1" noRot="1" noChangeAspect="1" noChangeArrowheads="1" noTextEdit="1"/>
          </p:cNvSpPr>
          <p:nvPr>
            <p:ph type="sldImg"/>
          </p:nvPr>
        </p:nvSpPr>
        <p:spPr>
          <a:ln/>
        </p:spPr>
      </p:sp>
      <p:sp>
        <p:nvSpPr>
          <p:cNvPr id="53252" name="Rectangle 1027"/>
          <p:cNvSpPr>
            <a:spLocks noGrp="1" noChangeArrowheads="1"/>
          </p:cNvSpPr>
          <p:nvPr>
            <p:ph type="body" idx="1"/>
          </p:nvPr>
        </p:nvSpPr>
        <p:spPr>
          <a:noFill/>
          <a:ln/>
        </p:spPr>
        <p:txBody>
          <a:bodyPr/>
          <a:lstStyle/>
          <a:p>
            <a:pPr eaLnBrk="1" hangingPunct="1"/>
            <a:r>
              <a:rPr lang="en-US" dirty="0" smtClean="0">
                <a:latin typeface="Times" pitchFamily="16" charset="0"/>
              </a:rPr>
              <a:t>https://</a:t>
            </a:r>
            <a:r>
              <a:rPr lang="en-US" dirty="0" err="1" smtClean="0">
                <a:latin typeface="Times" pitchFamily="16" charset="0"/>
              </a:rPr>
              <a:t>www.congress.gov</a:t>
            </a:r>
            <a:r>
              <a:rPr lang="en-US" dirty="0" smtClean="0">
                <a:latin typeface="Times" pitchFamily="16" charset="0"/>
              </a:rPr>
              <a:t>/bill/114th-congress/house-resolution/540/</a:t>
            </a:r>
            <a:r>
              <a:rPr lang="en-US" dirty="0" err="1" smtClean="0">
                <a:latin typeface="Times" pitchFamily="16" charset="0"/>
              </a:rPr>
              <a:t>cosponsors?q</a:t>
            </a:r>
            <a:r>
              <a:rPr lang="en-US" dirty="0" smtClean="0">
                <a:latin typeface="Times" pitchFamily="16" charset="0"/>
              </a:rPr>
              <a:t>=%7B%22search%22%3A%5B%22%5C%22hres540%5C%22%22%5D%7D&amp;resultIndex=1</a:t>
            </a:r>
          </a:p>
          <a:p>
            <a:pPr eaLnBrk="1" hangingPunct="1"/>
            <a:r>
              <a:rPr lang="en-US" dirty="0" smtClean="0">
                <a:latin typeface="Times" pitchFamily="16" charset="0"/>
              </a:rPr>
              <a:t>https://</a:t>
            </a:r>
            <a:r>
              <a:rPr lang="en-US" dirty="0" err="1" smtClean="0">
                <a:latin typeface="Times" pitchFamily="16" charset="0"/>
              </a:rPr>
              <a:t>www.demconvention.com</a:t>
            </a:r>
            <a:r>
              <a:rPr lang="en-US" dirty="0" smtClean="0">
                <a:latin typeface="Times" pitchFamily="16" charset="0"/>
              </a:rPr>
              <a:t>/</a:t>
            </a:r>
            <a:r>
              <a:rPr lang="en-US" dirty="0" err="1" smtClean="0">
                <a:latin typeface="Times" pitchFamily="16" charset="0"/>
              </a:rPr>
              <a:t>wp</a:t>
            </a:r>
            <a:r>
              <a:rPr lang="en-US" dirty="0" smtClean="0">
                <a:latin typeface="Times" pitchFamily="16" charset="0"/>
              </a:rPr>
              <a:t>-content/uploads/2016/07/Democratic-Party-Platform-7.21.16-no-lines.pdf</a:t>
            </a:r>
            <a:endParaRPr lang="en-US" dirty="0">
              <a:latin typeface="Times" pitchFamily="16" charset="0"/>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9CC80040-50EA-46FC-BED2-D34634C8B771}" type="slidenum">
              <a:rPr lang="en-US">
                <a:latin typeface="Times" pitchFamily="16" charset="0"/>
              </a:rPr>
              <a:pPr/>
              <a:t>56</a:t>
            </a:fld>
            <a:endParaRPr lang="en-US">
              <a:latin typeface="Times" pitchFamily="16" charset="0"/>
            </a:endParaRPr>
          </a:p>
        </p:txBody>
      </p:sp>
      <p:sp>
        <p:nvSpPr>
          <p:cNvPr id="53251" name="Rectangle 1026"/>
          <p:cNvSpPr>
            <a:spLocks noGrp="1" noRot="1" noChangeAspect="1" noChangeArrowheads="1" noTextEdit="1"/>
          </p:cNvSpPr>
          <p:nvPr>
            <p:ph type="sldImg"/>
          </p:nvPr>
        </p:nvSpPr>
        <p:spPr>
          <a:ln/>
        </p:spPr>
      </p:sp>
      <p:sp>
        <p:nvSpPr>
          <p:cNvPr id="53252" name="Rectangle 1027"/>
          <p:cNvSpPr>
            <a:spLocks noGrp="1" noChangeArrowheads="1"/>
          </p:cNvSpPr>
          <p:nvPr>
            <p:ph type="body" idx="1"/>
          </p:nvPr>
        </p:nvSpPr>
        <p:spPr>
          <a:noFill/>
          <a:ln/>
        </p:spPr>
        <p:txBody>
          <a:bodyPr/>
          <a:lstStyle/>
          <a:p>
            <a:pPr eaLnBrk="1" hangingPunct="1"/>
            <a:r>
              <a:rPr lang="en-US" dirty="0" smtClean="0">
                <a:latin typeface="Times" pitchFamily="16" charset="0"/>
              </a:rPr>
              <a:t>https://</a:t>
            </a:r>
            <a:r>
              <a:rPr lang="en-US" dirty="0" err="1" smtClean="0">
                <a:latin typeface="Times" pitchFamily="16" charset="0"/>
              </a:rPr>
              <a:t>www.congress.gov</a:t>
            </a:r>
            <a:r>
              <a:rPr lang="en-US" dirty="0" smtClean="0">
                <a:latin typeface="Times" pitchFamily="16" charset="0"/>
              </a:rPr>
              <a:t>/bill/114th-congress/house-resolution/540/</a:t>
            </a:r>
            <a:r>
              <a:rPr lang="en-US" dirty="0" err="1" smtClean="0">
                <a:latin typeface="Times" pitchFamily="16" charset="0"/>
              </a:rPr>
              <a:t>cosponsors?q</a:t>
            </a:r>
            <a:r>
              <a:rPr lang="en-US" dirty="0" smtClean="0">
                <a:latin typeface="Times" pitchFamily="16" charset="0"/>
              </a:rPr>
              <a:t>=%7B%22search%22%3A%5B%22%5C%22hres540%5C%22%22%5D%7D&amp;resultIndex=1</a:t>
            </a:r>
          </a:p>
          <a:p>
            <a:pPr eaLnBrk="1" hangingPunct="1"/>
            <a:r>
              <a:rPr lang="en-US" dirty="0" smtClean="0">
                <a:latin typeface="Times" pitchFamily="16" charset="0"/>
              </a:rPr>
              <a:t>https://</a:t>
            </a:r>
            <a:r>
              <a:rPr lang="en-US" dirty="0" err="1" smtClean="0">
                <a:latin typeface="Times" pitchFamily="16" charset="0"/>
              </a:rPr>
              <a:t>www.demconvention.com</a:t>
            </a:r>
            <a:r>
              <a:rPr lang="en-US" dirty="0" smtClean="0">
                <a:latin typeface="Times" pitchFamily="16" charset="0"/>
              </a:rPr>
              <a:t>/</a:t>
            </a:r>
            <a:r>
              <a:rPr lang="en-US" dirty="0" err="1" smtClean="0">
                <a:latin typeface="Times" pitchFamily="16" charset="0"/>
              </a:rPr>
              <a:t>wp</a:t>
            </a:r>
            <a:r>
              <a:rPr lang="en-US" dirty="0" smtClean="0">
                <a:latin typeface="Times" pitchFamily="16" charset="0"/>
              </a:rPr>
              <a:t>-content/uploads/2016/07/Democratic-Party-Platform-7.21.16-no-lines.pdf</a:t>
            </a:r>
          </a:p>
          <a:p>
            <a:pPr marL="0" marR="0" indent="0" algn="l" defTabSz="408211" rtl="0" eaLnBrk="1" fontAlgn="auto" latinLnBrk="0" hangingPunct="1">
              <a:lnSpc>
                <a:spcPct val="100000"/>
              </a:lnSpc>
              <a:spcBef>
                <a:spcPts val="0"/>
              </a:spcBef>
              <a:spcAft>
                <a:spcPts val="0"/>
              </a:spcAft>
              <a:buClrTx/>
              <a:buSzTx/>
              <a:buFontTx/>
              <a:buNone/>
              <a:tabLst/>
              <a:defRPr/>
            </a:pPr>
            <a:r>
              <a:rPr lang="en-US" sz="1100" b="1" spc="-75" dirty="0" smtClean="0">
                <a:solidFill>
                  <a:schemeClr val="accent5">
                    <a:lumMod val="50000"/>
                  </a:schemeClr>
                </a:solidFill>
                <a:sym typeface="Wingdings"/>
              </a:rPr>
              <a:t>https://</a:t>
            </a:r>
            <a:r>
              <a:rPr lang="en-US" sz="1100" b="1" spc="-75" dirty="0" err="1" smtClean="0">
                <a:solidFill>
                  <a:schemeClr val="accent5">
                    <a:lumMod val="50000"/>
                  </a:schemeClr>
                </a:solidFill>
                <a:sym typeface="Wingdings"/>
              </a:rPr>
              <a:t>malegislature.gov</a:t>
            </a:r>
            <a:r>
              <a:rPr lang="en-US" sz="1100" b="1" spc="-75" smtClean="0">
                <a:solidFill>
                  <a:schemeClr val="accent5">
                    <a:lumMod val="50000"/>
                  </a:schemeClr>
                </a:solidFill>
                <a:sym typeface="Wingdings"/>
              </a:rPr>
              <a:t>/Bills/190/SD1932</a:t>
            </a:r>
            <a:endParaRPr lang="en-US" dirty="0">
              <a:latin typeface="Times" pitchFamily="16" charset="0"/>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8436396-0AD9-4E4A-8ECB-0DE823933D28}" type="slidenum">
              <a:rPr lang="en-US"/>
              <a:pPr/>
              <a:t>57</a:t>
            </a:fld>
            <a:endParaRPr lang="en-US"/>
          </a:p>
        </p:txBody>
      </p:sp>
      <p:sp>
        <p:nvSpPr>
          <p:cNvPr id="39939" name="Rectangle 2"/>
          <p:cNvSpPr>
            <a:spLocks noGrp="1" noRot="1" noChangeAspect="1" noChangeArrowheads="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6" charset="0"/>
              <a:ea typeface="ＭＳ Ｐゴシック" pitchFamily="16" charset="-128"/>
              <a:cs typeface="ＭＳ Ｐゴシック" pitchFamily="16" charset="-128"/>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9CC80040-50EA-46FC-BED2-D34634C8B771}" type="slidenum">
              <a:rPr lang="en-US">
                <a:latin typeface="Times" pitchFamily="16" charset="0"/>
              </a:rPr>
              <a:pPr/>
              <a:t>58</a:t>
            </a:fld>
            <a:endParaRPr lang="en-US">
              <a:latin typeface="Times" pitchFamily="16" charset="0"/>
            </a:endParaRPr>
          </a:p>
        </p:txBody>
      </p:sp>
      <p:sp>
        <p:nvSpPr>
          <p:cNvPr id="53251" name="Rectangle 1026"/>
          <p:cNvSpPr>
            <a:spLocks noGrp="1" noRot="1" noChangeAspect="1" noChangeArrowheads="1" noTextEdit="1"/>
          </p:cNvSpPr>
          <p:nvPr>
            <p:ph type="sldImg"/>
          </p:nvPr>
        </p:nvSpPr>
        <p:spPr>
          <a:ln/>
        </p:spPr>
      </p:sp>
      <p:sp>
        <p:nvSpPr>
          <p:cNvPr id="53252" name="Rectangle 1027"/>
          <p:cNvSpPr>
            <a:spLocks noGrp="1" noChangeArrowheads="1"/>
          </p:cNvSpPr>
          <p:nvPr>
            <p:ph type="body" idx="1"/>
          </p:nvPr>
        </p:nvSpPr>
        <p:spPr>
          <a:noFill/>
          <a:ln/>
        </p:spPr>
        <p:txBody>
          <a:bodyPr/>
          <a:lstStyle/>
          <a:p>
            <a:pPr eaLnBrk="1" hangingPunct="1"/>
            <a:r>
              <a:rPr lang="en-US" dirty="0" smtClean="0">
                <a:latin typeface="Times" pitchFamily="16" charset="0"/>
              </a:rPr>
              <a:t>http://there100.org/companies</a:t>
            </a:r>
          </a:p>
          <a:p>
            <a:pPr eaLnBrk="1" hangingPunct="1"/>
            <a:r>
              <a:rPr lang="en-US" dirty="0" smtClean="0">
                <a:latin typeface="Times" pitchFamily="16" charset="0"/>
              </a:rPr>
              <a:t>https://</a:t>
            </a:r>
            <a:r>
              <a:rPr lang="en-US" dirty="0" err="1" smtClean="0">
                <a:latin typeface="Times" pitchFamily="16" charset="0"/>
              </a:rPr>
              <a:t>weather.com</a:t>
            </a:r>
            <a:r>
              <a:rPr lang="en-US" dirty="0" smtClean="0">
                <a:latin typeface="Times" pitchFamily="16" charset="0"/>
              </a:rPr>
              <a:t>/science/environment/news/clean-energy-cities</a:t>
            </a:r>
            <a:endParaRPr lang="en-US" dirty="0">
              <a:latin typeface="Times" pitchFamily="16" charset="0"/>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9CC80040-50EA-46FC-BED2-D34634C8B771}" type="slidenum">
              <a:rPr lang="en-US">
                <a:latin typeface="Times" pitchFamily="16" charset="0"/>
              </a:rPr>
              <a:pPr/>
              <a:t>59</a:t>
            </a:fld>
            <a:endParaRPr lang="en-US">
              <a:latin typeface="Times" pitchFamily="16" charset="0"/>
            </a:endParaRPr>
          </a:p>
        </p:txBody>
      </p:sp>
      <p:sp>
        <p:nvSpPr>
          <p:cNvPr id="53251" name="Rectangle 1026"/>
          <p:cNvSpPr>
            <a:spLocks noGrp="1" noRot="1" noChangeAspect="1" noChangeArrowheads="1" noTextEdit="1"/>
          </p:cNvSpPr>
          <p:nvPr>
            <p:ph type="sldImg"/>
          </p:nvPr>
        </p:nvSpPr>
        <p:spPr>
          <a:ln/>
        </p:spPr>
      </p:sp>
      <p:sp>
        <p:nvSpPr>
          <p:cNvPr id="53252" name="Rectangle 1027"/>
          <p:cNvSpPr>
            <a:spLocks noGrp="1" noChangeArrowheads="1"/>
          </p:cNvSpPr>
          <p:nvPr>
            <p:ph type="body" idx="1"/>
          </p:nvPr>
        </p:nvSpPr>
        <p:spPr>
          <a:noFill/>
          <a:ln/>
        </p:spPr>
        <p:txBody>
          <a:bodyPr/>
          <a:lstStyle/>
          <a:p>
            <a:pPr eaLnBrk="1" hangingPunct="1"/>
            <a:r>
              <a:rPr lang="en-US" dirty="0" smtClean="0">
                <a:latin typeface="Times" pitchFamily="16" charset="0"/>
              </a:rPr>
              <a:t>http://there100.org/companies</a:t>
            </a:r>
          </a:p>
          <a:p>
            <a:pPr eaLnBrk="1" hangingPunct="1"/>
            <a:r>
              <a:rPr lang="en-US" dirty="0" smtClean="0">
                <a:latin typeface="Times" pitchFamily="16" charset="0"/>
              </a:rPr>
              <a:t>https://</a:t>
            </a:r>
            <a:r>
              <a:rPr lang="en-US" dirty="0" err="1" smtClean="0">
                <a:latin typeface="Times" pitchFamily="16" charset="0"/>
              </a:rPr>
              <a:t>weather.com</a:t>
            </a:r>
            <a:r>
              <a:rPr lang="en-US" smtClean="0">
                <a:latin typeface="Times" pitchFamily="16" charset="0"/>
              </a:rPr>
              <a:t>/science/environment/news/clean-energy-cities</a:t>
            </a:r>
            <a:endParaRPr lang="en-US" dirty="0">
              <a:latin typeface="Times" pitchFamily="16" charset="0"/>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9CC80040-50EA-46FC-BED2-D34634C8B771}" type="slidenum">
              <a:rPr lang="en-US">
                <a:latin typeface="Times" pitchFamily="16" charset="0"/>
              </a:rPr>
              <a:pPr/>
              <a:t>60</a:t>
            </a:fld>
            <a:endParaRPr lang="en-US">
              <a:latin typeface="Times" pitchFamily="16" charset="0"/>
            </a:endParaRPr>
          </a:p>
        </p:txBody>
      </p:sp>
      <p:sp>
        <p:nvSpPr>
          <p:cNvPr id="53251" name="Rectangle 1026"/>
          <p:cNvSpPr>
            <a:spLocks noGrp="1" noRot="1" noChangeAspect="1" noChangeArrowheads="1" noTextEdit="1"/>
          </p:cNvSpPr>
          <p:nvPr>
            <p:ph type="sldImg"/>
          </p:nvPr>
        </p:nvSpPr>
        <p:spPr>
          <a:ln/>
        </p:spPr>
      </p:sp>
      <p:sp>
        <p:nvSpPr>
          <p:cNvPr id="53252" name="Rectangle 1027"/>
          <p:cNvSpPr>
            <a:spLocks noGrp="1" noChangeArrowheads="1"/>
          </p:cNvSpPr>
          <p:nvPr>
            <p:ph type="body" idx="1"/>
          </p:nvPr>
        </p:nvSpPr>
        <p:spPr>
          <a:noFill/>
          <a:ln/>
        </p:spPr>
        <p:txBody>
          <a:bodyPr/>
          <a:lstStyle/>
          <a:p>
            <a:pPr eaLnBrk="1" hangingPunct="1"/>
            <a:endParaRPr lang="en-US">
              <a:latin typeface="Times" pitchFamily="16" charset="0"/>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9CC80040-50EA-46FC-BED2-D34634C8B771}" type="slidenum">
              <a:rPr lang="en-US">
                <a:latin typeface="Times" pitchFamily="16" charset="0"/>
              </a:rPr>
              <a:pPr/>
              <a:t>61</a:t>
            </a:fld>
            <a:endParaRPr lang="en-US">
              <a:latin typeface="Times" pitchFamily="16" charset="0"/>
            </a:endParaRPr>
          </a:p>
        </p:txBody>
      </p:sp>
      <p:sp>
        <p:nvSpPr>
          <p:cNvPr id="53251" name="Rectangle 1026"/>
          <p:cNvSpPr>
            <a:spLocks noGrp="1" noRot="1" noChangeAspect="1" noChangeArrowheads="1" noTextEdit="1"/>
          </p:cNvSpPr>
          <p:nvPr>
            <p:ph type="sldImg"/>
          </p:nvPr>
        </p:nvSpPr>
        <p:spPr>
          <a:ln/>
        </p:spPr>
      </p:sp>
      <p:sp>
        <p:nvSpPr>
          <p:cNvPr id="53252" name="Rectangle 1027"/>
          <p:cNvSpPr>
            <a:spLocks noGrp="1" noChangeArrowheads="1"/>
          </p:cNvSpPr>
          <p:nvPr>
            <p:ph type="body" idx="1"/>
          </p:nvPr>
        </p:nvSpPr>
        <p:spPr>
          <a:noFill/>
          <a:ln/>
        </p:spPr>
        <p:txBody>
          <a:bodyPr/>
          <a:lstStyle/>
          <a:p>
            <a:pPr eaLnBrk="1" hangingPunct="1"/>
            <a:endParaRPr lang="en-US">
              <a:latin typeface="Times" pitchFamily="16" charset="0"/>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9CC80040-50EA-46FC-BED2-D34634C8B771}" type="slidenum">
              <a:rPr lang="en-US">
                <a:latin typeface="Times" pitchFamily="16" charset="0"/>
              </a:rPr>
              <a:pPr/>
              <a:t>62</a:t>
            </a:fld>
            <a:endParaRPr lang="en-US">
              <a:latin typeface="Times" pitchFamily="16" charset="0"/>
            </a:endParaRPr>
          </a:p>
        </p:txBody>
      </p:sp>
      <p:sp>
        <p:nvSpPr>
          <p:cNvPr id="53251" name="Rectangle 1026"/>
          <p:cNvSpPr>
            <a:spLocks noGrp="1" noRot="1" noChangeAspect="1" noChangeArrowheads="1" noTextEdit="1"/>
          </p:cNvSpPr>
          <p:nvPr>
            <p:ph type="sldImg"/>
          </p:nvPr>
        </p:nvSpPr>
        <p:spPr>
          <a:ln/>
        </p:spPr>
      </p:sp>
      <p:sp>
        <p:nvSpPr>
          <p:cNvPr id="53252" name="Rectangle 1027"/>
          <p:cNvSpPr>
            <a:spLocks noGrp="1" noChangeArrowheads="1"/>
          </p:cNvSpPr>
          <p:nvPr>
            <p:ph type="body" idx="1"/>
          </p:nvPr>
        </p:nvSpPr>
        <p:spPr>
          <a:noFill/>
          <a:ln/>
        </p:spPr>
        <p:txBody>
          <a:bodyPr/>
          <a:lstStyle/>
          <a:p>
            <a:pPr eaLnBrk="1" hangingPunct="1"/>
            <a:endParaRPr lang="en-US">
              <a:latin typeface="Times" pitchFamily="16"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971551"/>
            <a:ext cx="6487668" cy="2364666"/>
          </a:xfrm>
          <a:prstGeom prst="rect">
            <a:avLst/>
          </a:prstGeom>
          <a:ln w="3175">
            <a:solidFill>
              <a:schemeClr val="bg1"/>
            </a:solidFill>
          </a:ln>
          <a:effectLst>
            <a:outerShdw blurRad="63500" sx="100500" sy="100500" algn="ctr" rotWithShape="0">
              <a:prstClr val="black">
                <a:alpha val="50000"/>
              </a:prstClr>
            </a:outerShdw>
          </a:effectLst>
        </p:spPr>
        <p:txBody>
          <a:bodyPr vert="horz" lIns="81642" tIns="40821" rIns="81642" bIns="40821" rtlCol="0">
            <a:normAutofit/>
          </a:bodyPr>
          <a:lstStyle/>
          <a:p>
            <a:pPr marL="0" indent="0" algn="l" defTabSz="816422" rtl="0" eaLnBrk="1" latinLnBrk="0" hangingPunct="1">
              <a:spcBef>
                <a:spcPts val="1786"/>
              </a:spcBef>
              <a:buClr>
                <a:schemeClr val="accent1">
                  <a:lumMod val="60000"/>
                  <a:lumOff val="40000"/>
                </a:schemeClr>
              </a:buClr>
              <a:buSzPct val="110000"/>
              <a:buFont typeface="Wingdings 2" pitchFamily="18" charset="2"/>
              <a:buNone/>
            </a:pPr>
            <a:endParaRPr sz="2900" kern="1200" dirty="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142999"/>
            <a:ext cx="6498158" cy="1293651"/>
          </a:xfrm>
        </p:spPr>
        <p:txBody>
          <a:bodyPr vert="horz" lIns="81642" tIns="40821" rIns="81642" bIns="40821" rtlCol="0" anchor="b" anchorCtr="0">
            <a:noAutofit/>
          </a:bodyPr>
          <a:lstStyle>
            <a:lvl1pPr marL="0" indent="0" algn="ctr" defTabSz="816422" rtl="0" eaLnBrk="1" latinLnBrk="0" hangingPunct="1">
              <a:spcBef>
                <a:spcPct val="0"/>
              </a:spcBef>
              <a:buClr>
                <a:schemeClr val="accent1">
                  <a:lumMod val="60000"/>
                  <a:lumOff val="40000"/>
                </a:schemeClr>
              </a:buClr>
              <a:buSzPct val="110000"/>
              <a:buFont typeface="Wingdings 2" pitchFamily="18" charset="2"/>
              <a:buNone/>
              <a:defRPr sz="4100" kern="1200">
                <a:solidFill>
                  <a:schemeClr val="accent1"/>
                </a:solidFill>
                <a:latin typeface="+mj-lt"/>
                <a:ea typeface="+mj-ea"/>
                <a:cs typeface="+mj-cs"/>
              </a:defRPr>
            </a:lvl1pPr>
          </a:lstStyle>
          <a:p>
            <a:r>
              <a:rPr lang="en-US" smtClean="0"/>
              <a:t>Click to edit Master title style</a:t>
            </a:r>
            <a:endParaRPr/>
          </a:p>
        </p:txBody>
      </p:sp>
      <p:sp>
        <p:nvSpPr>
          <p:cNvPr id="3" name="Subtitle 2"/>
          <p:cNvSpPr>
            <a:spLocks noGrp="1"/>
          </p:cNvSpPr>
          <p:nvPr>
            <p:ph type="subTitle" idx="1"/>
          </p:nvPr>
        </p:nvSpPr>
        <p:spPr>
          <a:xfrm>
            <a:off x="1322922" y="2474259"/>
            <a:ext cx="6498159" cy="687481"/>
          </a:xfrm>
        </p:spPr>
        <p:txBody>
          <a:bodyPr vert="horz" lIns="81642" tIns="40821" rIns="81642" bIns="40821" rtlCol="0">
            <a:normAutofit/>
          </a:bodyPr>
          <a:lstStyle>
            <a:lvl1pPr marL="0" indent="0" algn="ctr" defTabSz="816422" rtl="0" eaLnBrk="1" latinLnBrk="0" hangingPunct="1">
              <a:spcBef>
                <a:spcPts val="268"/>
              </a:spcBef>
              <a:buClr>
                <a:schemeClr val="accent1">
                  <a:lumMod val="60000"/>
                  <a:lumOff val="40000"/>
                </a:schemeClr>
              </a:buClr>
              <a:buSzPct val="110000"/>
              <a:buFont typeface="Wingdings 2" pitchFamily="18" charset="2"/>
              <a:buNone/>
              <a:defRPr sz="1600" kern="1200">
                <a:solidFill>
                  <a:schemeClr val="tx1">
                    <a:tint val="75000"/>
                  </a:schemeClr>
                </a:solidFill>
                <a:latin typeface="+mn-lt"/>
                <a:ea typeface="+mn-ea"/>
                <a:cs typeface="+mn-cs"/>
              </a:defRPr>
            </a:lvl1pPr>
            <a:lvl2pPr marL="408211" indent="0" algn="ctr">
              <a:buNone/>
              <a:defRPr>
                <a:solidFill>
                  <a:schemeClr val="tx1">
                    <a:tint val="75000"/>
                  </a:schemeClr>
                </a:solidFill>
              </a:defRPr>
            </a:lvl2pPr>
            <a:lvl3pPr marL="816422" indent="0" algn="ctr">
              <a:buNone/>
              <a:defRPr>
                <a:solidFill>
                  <a:schemeClr val="tx1">
                    <a:tint val="75000"/>
                  </a:schemeClr>
                </a:solidFill>
              </a:defRPr>
            </a:lvl3pPr>
            <a:lvl4pPr marL="1224633" indent="0" algn="ctr">
              <a:buNone/>
              <a:defRPr>
                <a:solidFill>
                  <a:schemeClr val="tx1">
                    <a:tint val="75000"/>
                  </a:schemeClr>
                </a:solidFill>
              </a:defRPr>
            </a:lvl4pPr>
            <a:lvl5pPr marL="1632844" indent="0" algn="ctr">
              <a:buNone/>
              <a:defRPr>
                <a:solidFill>
                  <a:schemeClr val="tx1">
                    <a:tint val="75000"/>
                  </a:schemeClr>
                </a:solidFill>
              </a:defRPr>
            </a:lvl5pPr>
            <a:lvl6pPr marL="2041055" indent="0" algn="ctr">
              <a:buNone/>
              <a:defRPr>
                <a:solidFill>
                  <a:schemeClr val="tx1">
                    <a:tint val="75000"/>
                  </a:schemeClr>
                </a:solidFill>
              </a:defRPr>
            </a:lvl6pPr>
            <a:lvl7pPr marL="2449266" indent="0" algn="ctr">
              <a:buNone/>
              <a:defRPr>
                <a:solidFill>
                  <a:schemeClr val="tx1">
                    <a:tint val="75000"/>
                  </a:schemeClr>
                </a:solidFill>
              </a:defRPr>
            </a:lvl7pPr>
            <a:lvl8pPr marL="2857477" indent="0" algn="ctr">
              <a:buNone/>
              <a:defRPr>
                <a:solidFill>
                  <a:schemeClr val="tx1">
                    <a:tint val="75000"/>
                  </a:schemeClr>
                </a:solidFill>
              </a:defRPr>
            </a:lvl8pPr>
            <a:lvl9pPr marL="3265688" indent="0" algn="ctr">
              <a:buNone/>
              <a:defRPr>
                <a:solidFill>
                  <a:schemeClr val="tx1">
                    <a:tint val="75000"/>
                  </a:schemeClr>
                </a:solidFill>
              </a:defRPr>
            </a:lvl9pPr>
          </a:lstStyle>
          <a:p>
            <a:r>
              <a:rPr lang="en-US" smtClean="0"/>
              <a:t>Click to edit Master subtitle style</a:t>
            </a:r>
            <a:endParaRPr dirty="0"/>
          </a:p>
        </p:txBody>
      </p:sp>
      <p:sp>
        <p:nvSpPr>
          <p:cNvPr id="4" name="Date Placeholder 3"/>
          <p:cNvSpPr>
            <a:spLocks noGrp="1"/>
          </p:cNvSpPr>
          <p:nvPr>
            <p:ph type="dt" sz="half" idx="10"/>
          </p:nvPr>
        </p:nvSpPr>
        <p:spPr/>
        <p:txBody>
          <a:bodyPr/>
          <a:lstStyle/>
          <a:p>
            <a:pPr>
              <a:defRPr/>
            </a:pPr>
            <a:fld id="{D552D0A0-93DD-4729-B824-D45F4B3DD605}" type="datetime1">
              <a:rPr lang="en-US" smtClean="0"/>
              <a:pPr>
                <a:defRPr/>
              </a:pPr>
              <a:t>10/23/18</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C42AFAD7-22C4-4921-B267-D95764235232}" type="slidenum">
              <a:rPr lang="en-US" smtClean="0"/>
              <a:pPr>
                <a:defRPr/>
              </a:pPr>
              <a:t>‹#›</a:t>
            </a:fld>
            <a:endParaRPr lang="en-US"/>
          </a:p>
        </p:txBody>
      </p:sp>
    </p:spTree>
  </p:cSld>
  <p:clrMapOvr>
    <a:masterClrMapping/>
  </p:clrMapOvr>
  <p:timing>
    <p:tnLst>
      <p:par>
        <p:cTn xmlns:p14="http://schemas.microsoft.com/office/powerpoint/2010/mai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p>
            <a:fld id="{28E80666-FB37-4B36-9149-507F3B0178E3}" type="datetimeFigureOut">
              <a:rPr lang="en-US" smtClean="0"/>
              <a:pPr/>
              <a:t>10/23/18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iming>
    <p:tnLst>
      <p:par>
        <p:cTn xmlns:p14="http://schemas.microsoft.com/office/powerpoint/2010/main" id="1" dur="indefinite" restart="never" nodeType="tmRoot"/>
      </p:par>
    </p:tnLst>
  </p:timing>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9" y="2514601"/>
            <a:ext cx="8416925" cy="1102519"/>
          </a:xfrm>
        </p:spPr>
        <p:txBody>
          <a:bodyPr/>
          <a:lstStyle/>
          <a:p>
            <a:r>
              <a:rPr lang="en-US" smtClean="0"/>
              <a:t>Click to edit Master title style</a:t>
            </a:r>
            <a:endParaRPr dirty="0"/>
          </a:p>
        </p:txBody>
      </p:sp>
      <p:sp>
        <p:nvSpPr>
          <p:cNvPr id="3" name="Subtitle 2"/>
          <p:cNvSpPr>
            <a:spLocks noGrp="1"/>
          </p:cNvSpPr>
          <p:nvPr>
            <p:ph type="subTitle" idx="1"/>
          </p:nvPr>
        </p:nvSpPr>
        <p:spPr>
          <a:xfrm>
            <a:off x="363539" y="3578272"/>
            <a:ext cx="8416925" cy="729504"/>
          </a:xfrm>
        </p:spPr>
        <p:txBody>
          <a:bodyPr>
            <a:normAutofit/>
          </a:bodyPr>
          <a:lstStyle>
            <a:lvl1pPr marL="0" indent="0" algn="ctr">
              <a:spcBef>
                <a:spcPts val="268"/>
              </a:spcBef>
              <a:buNone/>
              <a:defRPr sz="1600">
                <a:solidFill>
                  <a:schemeClr val="tx1">
                    <a:tint val="75000"/>
                  </a:schemeClr>
                </a:solidFill>
              </a:defRPr>
            </a:lvl1pPr>
            <a:lvl2pPr marL="408211" indent="0" algn="ctr">
              <a:buNone/>
              <a:defRPr>
                <a:solidFill>
                  <a:schemeClr val="tx1">
                    <a:tint val="75000"/>
                  </a:schemeClr>
                </a:solidFill>
              </a:defRPr>
            </a:lvl2pPr>
            <a:lvl3pPr marL="816422" indent="0" algn="ctr">
              <a:buNone/>
              <a:defRPr>
                <a:solidFill>
                  <a:schemeClr val="tx1">
                    <a:tint val="75000"/>
                  </a:schemeClr>
                </a:solidFill>
              </a:defRPr>
            </a:lvl3pPr>
            <a:lvl4pPr marL="1224633" indent="0" algn="ctr">
              <a:buNone/>
              <a:defRPr>
                <a:solidFill>
                  <a:schemeClr val="tx1">
                    <a:tint val="75000"/>
                  </a:schemeClr>
                </a:solidFill>
              </a:defRPr>
            </a:lvl4pPr>
            <a:lvl5pPr marL="1632844" indent="0" algn="ctr">
              <a:buNone/>
              <a:defRPr>
                <a:solidFill>
                  <a:schemeClr val="tx1">
                    <a:tint val="75000"/>
                  </a:schemeClr>
                </a:solidFill>
              </a:defRPr>
            </a:lvl5pPr>
            <a:lvl6pPr marL="2041055" indent="0" algn="ctr">
              <a:buNone/>
              <a:defRPr>
                <a:solidFill>
                  <a:schemeClr val="tx1">
                    <a:tint val="75000"/>
                  </a:schemeClr>
                </a:solidFill>
              </a:defRPr>
            </a:lvl6pPr>
            <a:lvl7pPr marL="2449266" indent="0" algn="ctr">
              <a:buNone/>
              <a:defRPr>
                <a:solidFill>
                  <a:schemeClr val="tx1">
                    <a:tint val="75000"/>
                  </a:schemeClr>
                </a:solidFill>
              </a:defRPr>
            </a:lvl7pPr>
            <a:lvl8pPr marL="2857477" indent="0" algn="ctr">
              <a:buNone/>
              <a:defRPr>
                <a:solidFill>
                  <a:schemeClr val="tx1">
                    <a:tint val="75000"/>
                  </a:schemeClr>
                </a:solidFill>
              </a:defRPr>
            </a:lvl8pPr>
            <a:lvl9pPr marL="3265688" indent="0" algn="ctr">
              <a:buNone/>
              <a:defRPr>
                <a:solidFill>
                  <a:schemeClr val="tx1">
                    <a:tint val="75000"/>
                  </a:schemeClr>
                </a:solidFill>
              </a:defRPr>
            </a:lvl9pPr>
          </a:lstStyle>
          <a:p>
            <a:r>
              <a:rPr lang="en-US" smtClean="0"/>
              <a:t>Click to edit Master subtitle style</a:t>
            </a:r>
            <a:endParaRPr dirty="0"/>
          </a:p>
        </p:txBody>
      </p:sp>
      <p:sp>
        <p:nvSpPr>
          <p:cNvPr id="4" name="Date Placeholder 3"/>
          <p:cNvSpPr>
            <a:spLocks noGrp="1"/>
          </p:cNvSpPr>
          <p:nvPr>
            <p:ph type="dt" sz="half" idx="10"/>
          </p:nvPr>
        </p:nvSpPr>
        <p:spPr/>
        <p:txBody>
          <a:bodyPr/>
          <a:lstStyle/>
          <a:p>
            <a:fld id="{28E80666-FB37-4B36-9149-507F3B0178E3}" type="datetimeFigureOut">
              <a:rPr lang="en-US" smtClean="0"/>
              <a:pPr/>
              <a:t>10/23/18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7E63A33-8271-4DD0-9C48-789913D7C115}" type="slidenum">
              <a:rPr lang="en-US" smtClean="0"/>
              <a:pPr/>
              <a:t>‹#›</a:t>
            </a:fld>
            <a:endParaRPr lang="en-US" dirty="0"/>
          </a:p>
        </p:txBody>
      </p:sp>
      <p:sp>
        <p:nvSpPr>
          <p:cNvPr id="9" name="Picture Placeholder 2"/>
          <p:cNvSpPr>
            <a:spLocks noGrp="1"/>
          </p:cNvSpPr>
          <p:nvPr>
            <p:ph type="pic" idx="13"/>
          </p:nvPr>
        </p:nvSpPr>
        <p:spPr>
          <a:xfrm>
            <a:off x="370980" y="272654"/>
            <a:ext cx="8402040" cy="2127647"/>
          </a:xfrm>
          <a:ln w="3175">
            <a:solidFill>
              <a:schemeClr val="bg1"/>
            </a:solidFill>
          </a:ln>
          <a:effectLst>
            <a:outerShdw blurRad="63500" sx="100500" sy="100500" algn="ctr" rotWithShape="0">
              <a:prstClr val="black">
                <a:alpha val="50000"/>
              </a:prstClr>
            </a:outerShdw>
          </a:effectLst>
        </p:spPr>
        <p:txBody>
          <a:bodyPr/>
          <a:lstStyle>
            <a:lvl1pPr marL="0" indent="0">
              <a:buNone/>
              <a:defRPr sz="2900"/>
            </a:lvl1pPr>
            <a:lvl2pPr marL="408211" indent="0">
              <a:buNone/>
              <a:defRPr sz="2500"/>
            </a:lvl2pPr>
            <a:lvl3pPr marL="816422" indent="0">
              <a:buNone/>
              <a:defRPr sz="2200"/>
            </a:lvl3pPr>
            <a:lvl4pPr marL="1224633" indent="0">
              <a:buNone/>
              <a:defRPr sz="1800"/>
            </a:lvl4pPr>
            <a:lvl5pPr marL="1632844" indent="0">
              <a:buNone/>
              <a:defRPr sz="1800"/>
            </a:lvl5pPr>
            <a:lvl6pPr marL="2041055" indent="0">
              <a:buNone/>
              <a:defRPr sz="1800"/>
            </a:lvl6pPr>
            <a:lvl7pPr marL="2449266" indent="0">
              <a:buNone/>
              <a:defRPr sz="1800"/>
            </a:lvl7pPr>
            <a:lvl8pPr marL="2857477" indent="0">
              <a:buNone/>
              <a:defRPr sz="1800"/>
            </a:lvl8pPr>
            <a:lvl9pPr marL="3265688" indent="0">
              <a:buNone/>
              <a:defRPr sz="1800"/>
            </a:lvl9pPr>
          </a:lstStyle>
          <a:p>
            <a:r>
              <a:rPr lang="en-US" smtClean="0"/>
              <a:t>Drag picture to placeholder or click icon to add</a:t>
            </a:r>
            <a:endParaRPr/>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6" y="1802359"/>
            <a:ext cx="8056563" cy="1021557"/>
          </a:xfrm>
        </p:spPr>
        <p:txBody>
          <a:bodyPr anchor="b" anchorCtr="0"/>
          <a:lstStyle>
            <a:lvl1pPr algn="ctr">
              <a:defRPr sz="4100" b="0" cap="none" baseline="0"/>
            </a:lvl1pPr>
          </a:lstStyle>
          <a:p>
            <a:r>
              <a:rPr lang="en-US" smtClean="0"/>
              <a:t>Click to edit Master title style</a:t>
            </a:r>
            <a:endParaRPr/>
          </a:p>
        </p:txBody>
      </p:sp>
      <p:sp>
        <p:nvSpPr>
          <p:cNvPr id="3" name="Text Placeholder 2"/>
          <p:cNvSpPr>
            <a:spLocks noGrp="1"/>
          </p:cNvSpPr>
          <p:nvPr>
            <p:ph type="body" idx="1"/>
          </p:nvPr>
        </p:nvSpPr>
        <p:spPr>
          <a:xfrm>
            <a:off x="549276" y="2802004"/>
            <a:ext cx="8056563" cy="1125141"/>
          </a:xfrm>
        </p:spPr>
        <p:txBody>
          <a:bodyPr anchor="t" anchorCtr="0">
            <a:normAutofit/>
          </a:bodyPr>
          <a:lstStyle>
            <a:lvl1pPr marL="0" indent="0" algn="ctr">
              <a:spcBef>
                <a:spcPts val="268"/>
              </a:spcBef>
              <a:buNone/>
              <a:defRPr sz="1600">
                <a:solidFill>
                  <a:schemeClr val="tx1">
                    <a:tint val="75000"/>
                  </a:schemeClr>
                </a:solidFill>
              </a:defRPr>
            </a:lvl1pPr>
            <a:lvl2pPr marL="408211" indent="0">
              <a:buNone/>
              <a:defRPr sz="1600">
                <a:solidFill>
                  <a:schemeClr val="tx1">
                    <a:tint val="75000"/>
                  </a:schemeClr>
                </a:solidFill>
              </a:defRPr>
            </a:lvl2pPr>
            <a:lvl3pPr marL="816422" indent="0">
              <a:buNone/>
              <a:defRPr sz="1500">
                <a:solidFill>
                  <a:schemeClr val="tx1">
                    <a:tint val="75000"/>
                  </a:schemeClr>
                </a:solidFill>
              </a:defRPr>
            </a:lvl3pPr>
            <a:lvl4pPr marL="1224633" indent="0">
              <a:buNone/>
              <a:defRPr sz="1300">
                <a:solidFill>
                  <a:schemeClr val="tx1">
                    <a:tint val="75000"/>
                  </a:schemeClr>
                </a:solidFill>
              </a:defRPr>
            </a:lvl4pPr>
            <a:lvl5pPr marL="1632844" indent="0">
              <a:buNone/>
              <a:defRPr sz="1300">
                <a:solidFill>
                  <a:schemeClr val="tx1">
                    <a:tint val="75000"/>
                  </a:schemeClr>
                </a:solidFill>
              </a:defRPr>
            </a:lvl5pPr>
            <a:lvl6pPr marL="2041055" indent="0">
              <a:buNone/>
              <a:defRPr sz="1300">
                <a:solidFill>
                  <a:schemeClr val="tx1">
                    <a:tint val="75000"/>
                  </a:schemeClr>
                </a:solidFill>
              </a:defRPr>
            </a:lvl6pPr>
            <a:lvl7pPr marL="2449266" indent="0">
              <a:buNone/>
              <a:defRPr sz="1300">
                <a:solidFill>
                  <a:schemeClr val="tx1">
                    <a:tint val="75000"/>
                  </a:schemeClr>
                </a:solidFill>
              </a:defRPr>
            </a:lvl7pPr>
            <a:lvl8pPr marL="2857477" indent="0">
              <a:buNone/>
              <a:defRPr sz="1300">
                <a:solidFill>
                  <a:schemeClr val="tx1">
                    <a:tint val="75000"/>
                  </a:schemeClr>
                </a:solidFill>
              </a:defRPr>
            </a:lvl8pPr>
            <a:lvl9pPr marL="3265688" indent="0">
              <a:buNone/>
              <a:defRPr sz="13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8E80666-FB37-4B36-9149-507F3B0178E3}" type="datetimeFigureOut">
              <a:rPr lang="en-US" smtClean="0"/>
              <a:pPr/>
              <a:t>10/23/18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iming>
    <p:tnLst>
      <p:par>
        <p:cTn xmlns:p14="http://schemas.microsoft.com/office/powerpoint/2010/main" id="1" dur="indefinite" restart="never" nodeType="tmRoot"/>
      </p:par>
    </p:tnLst>
  </p:timing>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80682"/>
            <a:ext cx="8042276" cy="1002717"/>
          </a:xfrm>
        </p:spPr>
        <p:txBody>
          <a:bodyPr/>
          <a:lstStyle/>
          <a:p>
            <a:r>
              <a:rPr lang="en-US" smtClean="0"/>
              <a:t>Click to edit Master title style</a:t>
            </a:r>
            <a:endParaRPr/>
          </a:p>
        </p:txBody>
      </p:sp>
      <p:sp>
        <p:nvSpPr>
          <p:cNvPr id="3" name="Content Placeholder 2"/>
          <p:cNvSpPr>
            <a:spLocks noGrp="1"/>
          </p:cNvSpPr>
          <p:nvPr>
            <p:ph sz="half" idx="1"/>
          </p:nvPr>
        </p:nvSpPr>
        <p:spPr>
          <a:xfrm>
            <a:off x="549275" y="1200151"/>
            <a:ext cx="3840480" cy="3257550"/>
          </a:xfrm>
        </p:spPr>
        <p:txBody>
          <a:bodyPr>
            <a:normAutofit/>
          </a:bodyPr>
          <a:lstStyle>
            <a:lvl1pPr>
              <a:spcBef>
                <a:spcPts val="1429"/>
              </a:spcBef>
              <a:defRPr sz="18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Content Placeholder 3"/>
          <p:cNvSpPr>
            <a:spLocks noGrp="1"/>
          </p:cNvSpPr>
          <p:nvPr>
            <p:ph sz="half" idx="2"/>
          </p:nvPr>
        </p:nvSpPr>
        <p:spPr>
          <a:xfrm>
            <a:off x="4751071" y="1200151"/>
            <a:ext cx="3840480" cy="3257550"/>
          </a:xfrm>
        </p:spPr>
        <p:txBody>
          <a:bodyPr>
            <a:normAutofit/>
          </a:bodyPr>
          <a:lstStyle>
            <a:lvl1pPr>
              <a:spcBef>
                <a:spcPts val="1429"/>
              </a:spcBef>
              <a:defRPr sz="18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Date Placeholder 4"/>
          <p:cNvSpPr>
            <a:spLocks noGrp="1"/>
          </p:cNvSpPr>
          <p:nvPr>
            <p:ph type="dt" sz="half" idx="10"/>
          </p:nvPr>
        </p:nvSpPr>
        <p:spPr/>
        <p:txBody>
          <a:bodyPr/>
          <a:lstStyle/>
          <a:p>
            <a:fld id="{28E80666-FB37-4B36-9149-507F3B0178E3}" type="datetimeFigureOut">
              <a:rPr lang="en-US" smtClean="0"/>
              <a:pPr/>
              <a:t>10/23/18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iming>
    <p:tnLst>
      <p:par>
        <p:cTn xmlns:p14="http://schemas.microsoft.com/office/powerpoint/2010/main" id="1" dur="indefinite" restart="never" nodeType="tmRoot"/>
      </p:par>
    </p:tnLst>
  </p:timing>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80682"/>
            <a:ext cx="8042276" cy="1002717"/>
          </a:xfrm>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549274" y="1089919"/>
            <a:ext cx="3840480" cy="563166"/>
          </a:xfrm>
        </p:spPr>
        <p:txBody>
          <a:bodyPr anchor="b">
            <a:noAutofit/>
          </a:bodyPr>
          <a:lstStyle>
            <a:lvl1pPr marL="0" indent="0" algn="ctr">
              <a:spcBef>
                <a:spcPts val="0"/>
              </a:spcBef>
              <a:buNone/>
              <a:defRPr sz="2200" b="0">
                <a:solidFill>
                  <a:schemeClr val="accent1">
                    <a:lumMod val="60000"/>
                    <a:lumOff val="40000"/>
                  </a:schemeClr>
                </a:solidFill>
              </a:defRPr>
            </a:lvl1pPr>
            <a:lvl2pPr marL="408211" indent="0">
              <a:buNone/>
              <a:defRPr sz="1800" b="1"/>
            </a:lvl2pPr>
            <a:lvl3pPr marL="816422" indent="0">
              <a:buNone/>
              <a:defRPr sz="1600" b="1"/>
            </a:lvl3pPr>
            <a:lvl4pPr marL="1224633" indent="0">
              <a:buNone/>
              <a:defRPr sz="1500" b="1"/>
            </a:lvl4pPr>
            <a:lvl5pPr marL="1632844" indent="0">
              <a:buNone/>
              <a:defRPr sz="1500" b="1"/>
            </a:lvl5pPr>
            <a:lvl6pPr marL="2041055" indent="0">
              <a:buNone/>
              <a:defRPr sz="1500" b="1"/>
            </a:lvl6pPr>
            <a:lvl7pPr marL="2449266" indent="0">
              <a:buNone/>
              <a:defRPr sz="1500" b="1"/>
            </a:lvl7pPr>
            <a:lvl8pPr marL="2857477" indent="0">
              <a:buNone/>
              <a:defRPr sz="1500" b="1"/>
            </a:lvl8pPr>
            <a:lvl9pPr marL="3265688" indent="0">
              <a:buNone/>
              <a:defRPr sz="1500" b="1"/>
            </a:lvl9pPr>
          </a:lstStyle>
          <a:p>
            <a:pPr lvl="0"/>
            <a:r>
              <a:rPr lang="en-US" smtClean="0"/>
              <a:t>Click to edit Master text styles</a:t>
            </a:r>
          </a:p>
        </p:txBody>
      </p:sp>
      <p:sp>
        <p:nvSpPr>
          <p:cNvPr id="4" name="Content Placeholder 3"/>
          <p:cNvSpPr>
            <a:spLocks noGrp="1"/>
          </p:cNvSpPr>
          <p:nvPr>
            <p:ph sz="half" idx="2"/>
          </p:nvPr>
        </p:nvSpPr>
        <p:spPr>
          <a:xfrm>
            <a:off x="549274" y="1760562"/>
            <a:ext cx="3840480" cy="2697139"/>
          </a:xfrm>
        </p:spPr>
        <p:txBody>
          <a:bodyPr>
            <a:normAutofit/>
          </a:bodyPr>
          <a:lstStyle>
            <a:lvl1pPr>
              <a:spcBef>
                <a:spcPts val="1429"/>
              </a:spcBef>
              <a:defRPr sz="1800"/>
            </a:lvl1pPr>
            <a:lvl2pPr>
              <a:defRPr sz="1600"/>
            </a:lvl2pPr>
            <a:lvl3pPr>
              <a:defRPr sz="1600"/>
            </a:lvl3pPr>
            <a:lvl4pPr>
              <a:defRPr sz="1600"/>
            </a:lvl4pPr>
            <a:lvl5pPr>
              <a:defRPr sz="16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Text Placeholder 4"/>
          <p:cNvSpPr>
            <a:spLocks noGrp="1"/>
          </p:cNvSpPr>
          <p:nvPr>
            <p:ph type="body" sz="quarter" idx="3"/>
          </p:nvPr>
        </p:nvSpPr>
        <p:spPr>
          <a:xfrm>
            <a:off x="4751070" y="1089919"/>
            <a:ext cx="3840480" cy="563166"/>
          </a:xfrm>
        </p:spPr>
        <p:txBody>
          <a:bodyPr anchor="b">
            <a:noAutofit/>
          </a:bodyPr>
          <a:lstStyle>
            <a:lvl1pPr marL="0" indent="0" algn="ctr">
              <a:spcBef>
                <a:spcPts val="0"/>
              </a:spcBef>
              <a:buNone/>
              <a:defRPr sz="2200" b="0">
                <a:solidFill>
                  <a:schemeClr val="accent1">
                    <a:lumMod val="60000"/>
                    <a:lumOff val="40000"/>
                  </a:schemeClr>
                </a:solidFill>
              </a:defRPr>
            </a:lvl1pPr>
            <a:lvl2pPr marL="408211" indent="0">
              <a:buNone/>
              <a:defRPr sz="1800" b="1"/>
            </a:lvl2pPr>
            <a:lvl3pPr marL="816422" indent="0">
              <a:buNone/>
              <a:defRPr sz="1600" b="1"/>
            </a:lvl3pPr>
            <a:lvl4pPr marL="1224633" indent="0">
              <a:buNone/>
              <a:defRPr sz="1500" b="1"/>
            </a:lvl4pPr>
            <a:lvl5pPr marL="1632844" indent="0">
              <a:buNone/>
              <a:defRPr sz="1500" b="1"/>
            </a:lvl5pPr>
            <a:lvl6pPr marL="2041055" indent="0">
              <a:buNone/>
              <a:defRPr sz="1500" b="1"/>
            </a:lvl6pPr>
            <a:lvl7pPr marL="2449266" indent="0">
              <a:buNone/>
              <a:defRPr sz="1500" b="1"/>
            </a:lvl7pPr>
            <a:lvl8pPr marL="2857477" indent="0">
              <a:buNone/>
              <a:defRPr sz="1500" b="1"/>
            </a:lvl8pPr>
            <a:lvl9pPr marL="3265688" indent="0">
              <a:buNone/>
              <a:defRPr sz="1500" b="1"/>
            </a:lvl9pPr>
          </a:lstStyle>
          <a:p>
            <a:pPr lvl="0"/>
            <a:r>
              <a:rPr lang="en-US" smtClean="0"/>
              <a:t>Click to edit Master text styles</a:t>
            </a:r>
          </a:p>
        </p:txBody>
      </p:sp>
      <p:sp>
        <p:nvSpPr>
          <p:cNvPr id="6" name="Content Placeholder 5"/>
          <p:cNvSpPr>
            <a:spLocks noGrp="1"/>
          </p:cNvSpPr>
          <p:nvPr>
            <p:ph sz="quarter" idx="4"/>
          </p:nvPr>
        </p:nvSpPr>
        <p:spPr>
          <a:xfrm>
            <a:off x="4751070" y="1760562"/>
            <a:ext cx="3840480" cy="2697139"/>
          </a:xfrm>
        </p:spPr>
        <p:txBody>
          <a:bodyPr>
            <a:normAutofit/>
          </a:bodyPr>
          <a:lstStyle>
            <a:lvl1pPr>
              <a:spcBef>
                <a:spcPts val="1429"/>
              </a:spcBef>
              <a:defRPr sz="1800"/>
            </a:lvl1pPr>
            <a:lvl2pPr>
              <a:defRPr sz="1600"/>
            </a:lvl2pPr>
            <a:lvl3pPr>
              <a:defRPr sz="1600"/>
            </a:lvl3pPr>
            <a:lvl4pPr>
              <a:defRPr sz="1600"/>
            </a:lvl4pPr>
            <a:lvl5pPr>
              <a:defRPr sz="16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7" name="Date Placeholder 6"/>
          <p:cNvSpPr>
            <a:spLocks noGrp="1"/>
          </p:cNvSpPr>
          <p:nvPr>
            <p:ph type="dt" sz="half" idx="10"/>
          </p:nvPr>
        </p:nvSpPr>
        <p:spPr/>
        <p:txBody>
          <a:bodyPr/>
          <a:lstStyle/>
          <a:p>
            <a:fld id="{28E80666-FB37-4B36-9149-507F3B0178E3}" type="datetimeFigureOut">
              <a:rPr lang="en-US" smtClean="0"/>
              <a:pPr/>
              <a:t>10/23/18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iming>
    <p:tnLst>
      <p:par>
        <p:cTn xmlns:p14="http://schemas.microsoft.com/office/powerpoint/2010/main" id="1" dur="indefinite" restart="never" nodeType="tmRoot"/>
      </p:par>
    </p:tnLst>
  </p:timing>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28E80666-FB37-4B36-9149-507F3B0178E3}" type="datetimeFigureOut">
              <a:rPr lang="en-US" smtClean="0"/>
              <a:pPr/>
              <a:t>10/23/18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iming>
    <p:tnLst>
      <p:par>
        <p:cTn xmlns:p14="http://schemas.microsoft.com/office/powerpoint/2010/main" id="1" dur="indefinite" restart="never" nodeType="tmRoot"/>
      </p:par>
    </p:tnLst>
  </p:timing>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E80666-FB37-4B36-9149-507F3B0178E3}" type="datetimeFigureOut">
              <a:rPr lang="en-US" smtClean="0"/>
              <a:pPr/>
              <a:t>10/23/18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ransition xmlns:p14="http://schemas.microsoft.com/office/powerpoint/2010/main" spd="med">
    <p:fade/>
  </p:transition>
  <p:timing>
    <p:tnLst>
      <p:par>
        <p:cTn xmlns:p14="http://schemas.microsoft.com/office/powerpoint/2010/mai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458904"/>
            <a:ext cx="3840480" cy="871538"/>
          </a:xfrm>
        </p:spPr>
        <p:txBody>
          <a:bodyPr anchor="b"/>
          <a:lstStyle>
            <a:lvl1pPr algn="ctr">
              <a:defRPr sz="3200" b="0"/>
            </a:lvl1pPr>
          </a:lstStyle>
          <a:p>
            <a:r>
              <a:rPr lang="en-US" smtClean="0"/>
              <a:t>Click to edit Master title style</a:t>
            </a:r>
            <a:endParaRPr/>
          </a:p>
        </p:txBody>
      </p:sp>
      <p:sp>
        <p:nvSpPr>
          <p:cNvPr id="3" name="Content Placeholder 2"/>
          <p:cNvSpPr>
            <a:spLocks noGrp="1"/>
          </p:cNvSpPr>
          <p:nvPr>
            <p:ph idx="1"/>
          </p:nvPr>
        </p:nvSpPr>
        <p:spPr>
          <a:xfrm>
            <a:off x="4742824" y="276225"/>
            <a:ext cx="3840480" cy="4181475"/>
          </a:xfrm>
        </p:spPr>
        <p:txBody>
          <a:bodyPr>
            <a:normAutofit/>
          </a:bodyPr>
          <a:lstStyle>
            <a:lvl1pPr>
              <a:spcBef>
                <a:spcPts val="1786"/>
              </a:spcBef>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Text Placeholder 3"/>
          <p:cNvSpPr>
            <a:spLocks noGrp="1"/>
          </p:cNvSpPr>
          <p:nvPr>
            <p:ph type="body" sz="half" idx="2"/>
          </p:nvPr>
        </p:nvSpPr>
        <p:spPr>
          <a:xfrm>
            <a:off x="533399" y="1340892"/>
            <a:ext cx="3840480" cy="2790114"/>
          </a:xfrm>
        </p:spPr>
        <p:txBody>
          <a:bodyPr>
            <a:normAutofit/>
          </a:bodyPr>
          <a:lstStyle>
            <a:lvl1pPr marL="0" indent="0" algn="ctr">
              <a:spcBef>
                <a:spcPts val="536"/>
              </a:spcBef>
              <a:buNone/>
              <a:defRPr sz="1600"/>
            </a:lvl1pPr>
            <a:lvl2pPr marL="408211" indent="0">
              <a:buNone/>
              <a:defRPr sz="1100"/>
            </a:lvl2pPr>
            <a:lvl3pPr marL="816422" indent="0">
              <a:buNone/>
              <a:defRPr sz="900"/>
            </a:lvl3pPr>
            <a:lvl4pPr marL="1224633" indent="0">
              <a:buNone/>
              <a:defRPr sz="800"/>
            </a:lvl4pPr>
            <a:lvl5pPr marL="1632844" indent="0">
              <a:buNone/>
              <a:defRPr sz="800"/>
            </a:lvl5pPr>
            <a:lvl6pPr marL="2041055" indent="0">
              <a:buNone/>
              <a:defRPr sz="800"/>
            </a:lvl6pPr>
            <a:lvl7pPr marL="2449266" indent="0">
              <a:buNone/>
              <a:defRPr sz="800"/>
            </a:lvl7pPr>
            <a:lvl8pPr marL="2857477" indent="0">
              <a:buNone/>
              <a:defRPr sz="800"/>
            </a:lvl8pPr>
            <a:lvl9pPr marL="3265688" indent="0">
              <a:buNone/>
              <a:defRPr sz="8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8E80666-FB37-4B36-9149-507F3B0178E3}" type="datetimeFigureOut">
              <a:rPr lang="en-US" smtClean="0"/>
              <a:pPr/>
              <a:t>10/23/18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iming>
    <p:tnLst>
      <p:par>
        <p:cTn xmlns:p14="http://schemas.microsoft.com/office/powerpoint/2010/main" id="1" dur="indefinite" restart="never" nodeType="tmRoot"/>
      </p:par>
    </p:tnLst>
  </p:timing>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458904"/>
            <a:ext cx="4079545" cy="871538"/>
          </a:xfrm>
        </p:spPr>
        <p:txBody>
          <a:bodyPr anchor="b"/>
          <a:lstStyle>
            <a:lvl1pPr algn="ctr">
              <a:defRPr sz="3200" b="0"/>
            </a:lvl1pPr>
          </a:lstStyle>
          <a:p>
            <a:r>
              <a:rPr lang="en-US" smtClean="0"/>
              <a:t>Click to edit Master title style</a:t>
            </a:r>
            <a:endParaRPr/>
          </a:p>
        </p:txBody>
      </p:sp>
      <p:sp>
        <p:nvSpPr>
          <p:cNvPr id="4" name="Text Placeholder 3"/>
          <p:cNvSpPr>
            <a:spLocks noGrp="1"/>
          </p:cNvSpPr>
          <p:nvPr>
            <p:ph type="body" sz="half" idx="2"/>
          </p:nvPr>
        </p:nvSpPr>
        <p:spPr>
          <a:xfrm>
            <a:off x="533399" y="1340892"/>
            <a:ext cx="4079545" cy="2790114"/>
          </a:xfrm>
        </p:spPr>
        <p:txBody>
          <a:bodyPr>
            <a:normAutofit/>
          </a:bodyPr>
          <a:lstStyle>
            <a:lvl1pPr marL="0" indent="0" algn="ctr">
              <a:spcBef>
                <a:spcPts val="536"/>
              </a:spcBef>
              <a:buNone/>
              <a:defRPr sz="1600"/>
            </a:lvl1pPr>
            <a:lvl2pPr marL="408211" indent="0">
              <a:buNone/>
              <a:defRPr sz="1100"/>
            </a:lvl2pPr>
            <a:lvl3pPr marL="816422" indent="0">
              <a:buNone/>
              <a:defRPr sz="900"/>
            </a:lvl3pPr>
            <a:lvl4pPr marL="1224633" indent="0">
              <a:buNone/>
              <a:defRPr sz="800"/>
            </a:lvl4pPr>
            <a:lvl5pPr marL="1632844" indent="0">
              <a:buNone/>
              <a:defRPr sz="800"/>
            </a:lvl5pPr>
            <a:lvl6pPr marL="2041055" indent="0">
              <a:buNone/>
              <a:defRPr sz="800"/>
            </a:lvl6pPr>
            <a:lvl7pPr marL="2449266" indent="0">
              <a:buNone/>
              <a:defRPr sz="800"/>
            </a:lvl7pPr>
            <a:lvl8pPr marL="2857477" indent="0">
              <a:buNone/>
              <a:defRPr sz="800"/>
            </a:lvl8pPr>
            <a:lvl9pPr marL="3265688" indent="0">
              <a:buNone/>
              <a:defRPr sz="8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8E80666-FB37-4B36-9149-507F3B0178E3}" type="datetimeFigureOut">
              <a:rPr lang="en-US" smtClean="0"/>
              <a:pPr/>
              <a:t>10/23/18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E63A33-8271-4DD0-9C48-789913D7C115}" type="slidenum">
              <a:rPr lang="en-US" smtClean="0"/>
              <a:pPr/>
              <a:t>‹#›</a:t>
            </a:fld>
            <a:endParaRPr lang="en-US"/>
          </a:p>
        </p:txBody>
      </p:sp>
      <p:sp>
        <p:nvSpPr>
          <p:cNvPr id="8" name="Picture Placeholder 2"/>
          <p:cNvSpPr>
            <a:spLocks noGrp="1"/>
          </p:cNvSpPr>
          <p:nvPr>
            <p:ph type="pic" idx="1"/>
          </p:nvPr>
        </p:nvSpPr>
        <p:spPr>
          <a:xfrm>
            <a:off x="5090617" y="269545"/>
            <a:ext cx="3657600" cy="3988558"/>
          </a:xfrm>
          <a:ln w="3175">
            <a:solidFill>
              <a:schemeClr val="bg1"/>
            </a:solidFill>
          </a:ln>
          <a:effectLst>
            <a:outerShdw blurRad="63500" sx="100500" sy="100500" algn="ctr" rotWithShape="0">
              <a:prstClr val="black">
                <a:alpha val="50000"/>
              </a:prstClr>
            </a:outerShdw>
          </a:effectLst>
        </p:spPr>
        <p:txBody>
          <a:bodyPr vert="horz" lIns="81642" tIns="40821" rIns="81642" bIns="40821" rtlCol="0">
            <a:normAutofit/>
          </a:bodyPr>
          <a:lstStyle>
            <a:lvl1pPr marL="0" indent="0" algn="l" defTabSz="816422" rtl="0" eaLnBrk="1" latinLnBrk="0" hangingPunct="1">
              <a:spcBef>
                <a:spcPts val="1786"/>
              </a:spcBef>
              <a:buClr>
                <a:schemeClr val="accent1">
                  <a:lumMod val="60000"/>
                  <a:lumOff val="40000"/>
                </a:schemeClr>
              </a:buClr>
              <a:buSzPct val="110000"/>
              <a:buFont typeface="Wingdings 2" pitchFamily="18" charset="2"/>
              <a:buNone/>
              <a:defRPr sz="2900" kern="1200">
                <a:solidFill>
                  <a:schemeClr val="tx1">
                    <a:lumMod val="65000"/>
                    <a:lumOff val="35000"/>
                  </a:schemeClr>
                </a:solidFill>
                <a:latin typeface="+mn-lt"/>
                <a:ea typeface="+mn-ea"/>
                <a:cs typeface="+mn-cs"/>
              </a:defRPr>
            </a:lvl1pPr>
            <a:lvl2pPr marL="408211" indent="0">
              <a:buNone/>
              <a:defRPr sz="2500"/>
            </a:lvl2pPr>
            <a:lvl3pPr marL="816422" indent="0">
              <a:buNone/>
              <a:defRPr sz="2200"/>
            </a:lvl3pPr>
            <a:lvl4pPr marL="1224633" indent="0">
              <a:buNone/>
              <a:defRPr sz="1800"/>
            </a:lvl4pPr>
            <a:lvl5pPr marL="1632844" indent="0">
              <a:buNone/>
              <a:defRPr sz="1800"/>
            </a:lvl5pPr>
            <a:lvl6pPr marL="2041055" indent="0">
              <a:buNone/>
              <a:defRPr sz="1800"/>
            </a:lvl6pPr>
            <a:lvl7pPr marL="2449266" indent="0">
              <a:buNone/>
              <a:defRPr sz="1800"/>
            </a:lvl7pPr>
            <a:lvl8pPr marL="2857477" indent="0">
              <a:buNone/>
              <a:defRPr sz="1800"/>
            </a:lvl8pPr>
            <a:lvl9pPr marL="3265688" indent="0">
              <a:buNone/>
              <a:defRPr sz="1800"/>
            </a:lvl9pPr>
          </a:lstStyle>
          <a:p>
            <a:r>
              <a:rPr lang="en-US" smtClean="0"/>
              <a:t>Drag picture to placeholder or click icon to add</a:t>
            </a:r>
            <a:endParaRPr/>
          </a:p>
        </p:txBody>
      </p:sp>
    </p:spTree>
  </p:cSld>
  <p:clrMapOvr>
    <a:masterClrMapping/>
  </p:clrMapOvr>
  <p:timing>
    <p:tnLst>
      <p:par>
        <p:cTn xmlns:p14="http://schemas.microsoft.com/office/powerpoint/2010/main" id="1" dur="indefinite" restart="never" nodeType="tmRoot"/>
      </p:par>
    </p:tnLst>
  </p:timing>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p>
            <a:fld id="{28E80666-FB37-4B36-9149-507F3B0178E3}" type="datetimeFigureOut">
              <a:rPr lang="en-US" smtClean="0"/>
              <a:pPr/>
              <a:t>10/23/18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iming>
    <p:tnLst>
      <p:par>
        <p:cTn xmlns:p14="http://schemas.microsoft.com/office/powerpoint/2010/main" id="1" dur="indefinite" restart="never" nodeType="tmRoot"/>
      </p:par>
    </p:tnLst>
  </p:timing>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276226"/>
            <a:ext cx="1524000" cy="4181475"/>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549274" y="276226"/>
            <a:ext cx="6689726" cy="4181475"/>
          </a:xfrm>
        </p:spPr>
        <p:txBody>
          <a:bodyPr vert="eaVert"/>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p>
            <a:fld id="{28E80666-FB37-4B36-9149-507F3B0178E3}" type="datetimeFigureOut">
              <a:rPr lang="en-US" smtClean="0"/>
              <a:pPr/>
              <a:t>10/23/18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iming>
    <p:tnLst>
      <p:par>
        <p:cTn xmlns:p14="http://schemas.microsoft.com/office/powerpoint/2010/main" id="1" dur="indefinite" restart="never" nodeType="tmRoot"/>
      </p:par>
    </p:tnLst>
  </p:timing>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Closing Slide">
    <p:spTree>
      <p:nvGrpSpPr>
        <p:cNvPr id="1" name=""/>
        <p:cNvGrpSpPr/>
        <p:nvPr/>
      </p:nvGrpSpPr>
      <p:grpSpPr>
        <a:xfrm>
          <a:off x="0" y="0"/>
          <a:ext cx="0" cy="0"/>
          <a:chOff x="0" y="0"/>
          <a:chExt cx="0" cy="0"/>
        </a:xfrm>
      </p:grpSpPr>
      <p:pic>
        <p:nvPicPr>
          <p:cNvPr id="3" name="Picture 2" descr="TED_logo.png"/>
          <p:cNvPicPr>
            <a:picLocks noChangeAspect="1"/>
          </p:cNvPicPr>
          <p:nvPr userDrawn="1"/>
        </p:nvPicPr>
        <p:blipFill>
          <a:blip r:embed="rId2"/>
          <a:stretch>
            <a:fillRect/>
          </a:stretch>
        </p:blipFill>
        <p:spPr>
          <a:xfrm>
            <a:off x="3536950" y="2197100"/>
            <a:ext cx="2070100" cy="749300"/>
          </a:xfrm>
          <a:prstGeom prst="rect">
            <a:avLst/>
          </a:prstGeom>
        </p:spPr>
      </p:pic>
    </p:spTree>
  </p:cSld>
  <p:clrMapOvr>
    <a:masterClrMapping/>
  </p:clrMapOvr>
  <p:transition xmlns:p14="http://schemas.microsoft.com/office/powerpoint/2010/mai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olo Graphic">
    <p:spTree>
      <p:nvGrpSpPr>
        <p:cNvPr id="1" name=""/>
        <p:cNvGrpSpPr/>
        <p:nvPr/>
      </p:nvGrpSpPr>
      <p:grpSpPr>
        <a:xfrm>
          <a:off x="0" y="0"/>
          <a:ext cx="0" cy="0"/>
          <a:chOff x="0" y="0"/>
          <a:chExt cx="0" cy="0"/>
        </a:xfrm>
      </p:grpSpPr>
      <p:sp>
        <p:nvSpPr>
          <p:cNvPr id="2" name="Title 1"/>
          <p:cNvSpPr>
            <a:spLocks noGrp="1"/>
          </p:cNvSpPr>
          <p:nvPr>
            <p:ph type="ctrTitle"/>
          </p:nvPr>
        </p:nvSpPr>
        <p:spPr>
          <a:xfrm>
            <a:off x="658490" y="4402418"/>
            <a:ext cx="7772400" cy="534523"/>
          </a:xfrm>
        </p:spPr>
        <p:txBody>
          <a:bodyPr anchor="b" anchorCtr="0">
            <a:normAutofit/>
          </a:bodyPr>
          <a:lstStyle>
            <a:lvl1pPr algn="ctr">
              <a:defRPr sz="3000"/>
            </a:lvl1pPr>
          </a:lstStyle>
          <a:p>
            <a:r>
              <a:rPr lang="en-US" dirty="0" smtClean="0"/>
              <a:t>Click to edit Master title style</a:t>
            </a:r>
            <a:endParaRPr lang="en-US" dirty="0"/>
          </a:p>
        </p:txBody>
      </p:sp>
    </p:spTree>
  </p:cSld>
  <p:clrMapOvr>
    <a:masterClrMapping/>
  </p:clrMapOvr>
  <p:transition xmlns:p14="http://schemas.microsoft.com/office/powerpoint/2010/main" spd="med">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9"/>
            <a:ext cx="8229600" cy="651272"/>
          </a:xfrm>
        </p:spPr>
        <p:txBody>
          <a:bodyPr/>
          <a:lstStyle/>
          <a:p>
            <a:r>
              <a:rPr lang="en-US" smtClean="0"/>
              <a:t>Click to edit Master title style</a:t>
            </a:r>
            <a:endParaRPr lang="en-US"/>
          </a:p>
        </p:txBody>
      </p:sp>
      <p:sp>
        <p:nvSpPr>
          <p:cNvPr id="4" name="Content Placeholder 2"/>
          <p:cNvSpPr>
            <a:spLocks noGrp="1"/>
          </p:cNvSpPr>
          <p:nvPr>
            <p:ph idx="1"/>
          </p:nvPr>
        </p:nvSpPr>
        <p:spPr>
          <a:xfrm>
            <a:off x="457200" y="1428750"/>
            <a:ext cx="8229600" cy="3165873"/>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cSld>
  <p:clrMapOvr>
    <a:masterClrMapping/>
  </p:clrMapOvr>
  <p:transition xmlns:p14="http://schemas.microsoft.com/office/powerpoint/2010/main" spd="med">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Double Bulle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457200" y="1200151"/>
            <a:ext cx="4038600" cy="33944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2"/>
          <p:cNvSpPr>
            <a:spLocks noGrp="1"/>
          </p:cNvSpPr>
          <p:nvPr>
            <p:ph idx="10"/>
          </p:nvPr>
        </p:nvSpPr>
        <p:spPr>
          <a:xfrm>
            <a:off x="4670148" y="1200151"/>
            <a:ext cx="4016652" cy="33944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808443979"/>
      </p:ext>
    </p:extLst>
  </p:cSld>
  <p:clrMapOvr>
    <a:masterClrMapping/>
  </p:clrMapOvr>
  <p:transition xmlns:p14="http://schemas.microsoft.com/office/powerpoint/2010/main" spd="med">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5" name="Slide Number Placeholder 22">
            <a:extLst>
              <a:ext uri="{FF2B5EF4-FFF2-40B4-BE49-F238E27FC236}">
                <a16:creationId xmlns:a16="http://schemas.microsoft.com/office/drawing/2014/main" xmlns="" id="{713E6617-11EC-484A-B592-0619F71324F5}"/>
              </a:ext>
            </a:extLst>
          </p:cNvPr>
          <p:cNvSpPr txBox="1">
            <a:spLocks/>
          </p:cNvSpPr>
          <p:nvPr/>
        </p:nvSpPr>
        <p:spPr>
          <a:xfrm>
            <a:off x="0" y="-1"/>
            <a:ext cx="457200" cy="491306"/>
          </a:xfrm>
          <a:prstGeom prst="rect">
            <a:avLst/>
          </a:prstGeom>
        </p:spPr>
        <p:txBody>
          <a:bodyPr wrap="none" lIns="45720" tIns="0" rIns="45720" bIns="0" anchor="ctr" anchorCtr="1"/>
          <a:lstStyle>
            <a:lvl1pPr eaLnBrk="0" hangingPunct="0">
              <a:defRPr sz="2400">
                <a:solidFill>
                  <a:schemeClr val="tx1"/>
                </a:solidFill>
                <a:latin typeface="Source Sans Pro" panose="020B0503030403020204" pitchFamily="34" charset="77"/>
                <a:ea typeface="ＭＳ Ｐゴシック" panose="020B0600070205080204" pitchFamily="34" charset="-128"/>
              </a:defRPr>
            </a:lvl1pPr>
            <a:lvl2pPr marL="742950" indent="-285750" eaLnBrk="0" hangingPunct="0">
              <a:defRPr sz="2400">
                <a:solidFill>
                  <a:schemeClr val="tx1"/>
                </a:solidFill>
                <a:latin typeface="Source Sans Pro" panose="020B0503030403020204" pitchFamily="34" charset="77"/>
                <a:ea typeface="ＭＳ Ｐゴシック" panose="020B0600070205080204" pitchFamily="34" charset="-128"/>
              </a:defRPr>
            </a:lvl2pPr>
            <a:lvl3pPr marL="1143000" indent="-228600" eaLnBrk="0" hangingPunct="0">
              <a:defRPr sz="2400">
                <a:solidFill>
                  <a:schemeClr val="tx1"/>
                </a:solidFill>
                <a:latin typeface="Source Sans Pro" panose="020B0503030403020204" pitchFamily="34" charset="77"/>
                <a:ea typeface="ＭＳ Ｐゴシック" panose="020B0600070205080204" pitchFamily="34" charset="-128"/>
              </a:defRPr>
            </a:lvl3pPr>
            <a:lvl4pPr marL="1600200" indent="-228600" eaLnBrk="0" hangingPunct="0">
              <a:defRPr sz="2400">
                <a:solidFill>
                  <a:schemeClr val="tx1"/>
                </a:solidFill>
                <a:latin typeface="Source Sans Pro" panose="020B0503030403020204" pitchFamily="34" charset="77"/>
                <a:ea typeface="ＭＳ Ｐゴシック" panose="020B0600070205080204" pitchFamily="34" charset="-128"/>
              </a:defRPr>
            </a:lvl4pPr>
            <a:lvl5pPr marL="2057400" indent="-228600" eaLnBrk="0" hangingPunct="0">
              <a:defRPr sz="2400">
                <a:solidFill>
                  <a:schemeClr val="tx1"/>
                </a:solidFill>
                <a:latin typeface="Source Sans Pro" panose="020B0503030403020204" pitchFamily="34" charset="77"/>
                <a:ea typeface="ＭＳ Ｐゴシック" panose="020B0600070205080204" pitchFamily="34" charset="-128"/>
              </a:defRPr>
            </a:lvl5pPr>
            <a:lvl6pPr marL="2514600" indent="-228600" defTabSz="457200" eaLnBrk="0" fontAlgn="base" hangingPunct="0">
              <a:spcBef>
                <a:spcPct val="0"/>
              </a:spcBef>
              <a:spcAft>
                <a:spcPct val="0"/>
              </a:spcAft>
              <a:defRPr sz="2400">
                <a:solidFill>
                  <a:schemeClr val="tx1"/>
                </a:solidFill>
                <a:latin typeface="Source Sans Pro" panose="020B0503030403020204" pitchFamily="34" charset="77"/>
                <a:ea typeface="ＭＳ Ｐゴシック" panose="020B0600070205080204" pitchFamily="34" charset="-128"/>
              </a:defRPr>
            </a:lvl6pPr>
            <a:lvl7pPr marL="2971800" indent="-228600" defTabSz="457200" eaLnBrk="0" fontAlgn="base" hangingPunct="0">
              <a:spcBef>
                <a:spcPct val="0"/>
              </a:spcBef>
              <a:spcAft>
                <a:spcPct val="0"/>
              </a:spcAft>
              <a:defRPr sz="2400">
                <a:solidFill>
                  <a:schemeClr val="tx1"/>
                </a:solidFill>
                <a:latin typeface="Source Sans Pro" panose="020B0503030403020204" pitchFamily="34" charset="77"/>
                <a:ea typeface="ＭＳ Ｐゴシック" panose="020B0600070205080204" pitchFamily="34" charset="-128"/>
              </a:defRPr>
            </a:lvl7pPr>
            <a:lvl8pPr marL="3429000" indent="-228600" defTabSz="457200" eaLnBrk="0" fontAlgn="base" hangingPunct="0">
              <a:spcBef>
                <a:spcPct val="0"/>
              </a:spcBef>
              <a:spcAft>
                <a:spcPct val="0"/>
              </a:spcAft>
              <a:defRPr sz="2400">
                <a:solidFill>
                  <a:schemeClr val="tx1"/>
                </a:solidFill>
                <a:latin typeface="Source Sans Pro" panose="020B0503030403020204" pitchFamily="34" charset="77"/>
                <a:ea typeface="ＭＳ Ｐゴシック" panose="020B0600070205080204" pitchFamily="34" charset="-128"/>
              </a:defRPr>
            </a:lvl8pPr>
            <a:lvl9pPr marL="3886200" indent="-228600" defTabSz="457200" eaLnBrk="0" fontAlgn="base" hangingPunct="0">
              <a:spcBef>
                <a:spcPct val="0"/>
              </a:spcBef>
              <a:spcAft>
                <a:spcPct val="0"/>
              </a:spcAft>
              <a:defRPr sz="2400">
                <a:solidFill>
                  <a:schemeClr val="tx1"/>
                </a:solidFill>
                <a:latin typeface="Source Sans Pro" panose="020B0503030403020204" pitchFamily="34" charset="77"/>
                <a:ea typeface="ＭＳ Ｐゴシック" panose="020B0600070205080204" pitchFamily="34" charset="-128"/>
              </a:defRPr>
            </a:lvl9pPr>
          </a:lstStyle>
          <a:p>
            <a:pPr algn="ctr" eaLnBrk="1" hangingPunct="1"/>
            <a:fld id="{F828CD22-010F-704D-9884-F257E9A10F82}" type="slidenum">
              <a:rPr lang="en-US" altLang="en-US" sz="1000">
                <a:solidFill>
                  <a:schemeClr val="bg1"/>
                </a:solidFill>
                <a:latin typeface="Arial" panose="020B0604020202020204" pitchFamily="34" charset="0"/>
              </a:rPr>
              <a:pPr algn="ctr" eaLnBrk="1" hangingPunct="1"/>
              <a:t>‹#›</a:t>
            </a:fld>
            <a:endParaRPr lang="en-US" altLang="en-US" sz="1000">
              <a:solidFill>
                <a:schemeClr val="bg1"/>
              </a:solidFill>
              <a:latin typeface="Arial" panose="020B0604020202020204" pitchFamily="34" charset="0"/>
            </a:endParaRPr>
          </a:p>
        </p:txBody>
      </p:sp>
      <p:sp>
        <p:nvSpPr>
          <p:cNvPr id="7" name="Title 1"/>
          <p:cNvSpPr>
            <a:spLocks noGrp="1"/>
          </p:cNvSpPr>
          <p:nvPr>
            <p:ph type="title"/>
          </p:nvPr>
        </p:nvSpPr>
        <p:spPr>
          <a:xfrm>
            <a:off x="552204" y="3281"/>
            <a:ext cx="8591796" cy="488024"/>
          </a:xfrm>
          <a:prstGeom prst="rect">
            <a:avLst/>
          </a:prstGeom>
        </p:spPr>
        <p:txBody>
          <a:bodyPr anchor="ctr"/>
          <a:lstStyle>
            <a:lvl1pPr algn="l">
              <a:defRPr sz="2400">
                <a:solidFill>
                  <a:schemeClr val="bg2"/>
                </a:solidFill>
              </a:defRPr>
            </a:lvl1pPr>
          </a:lstStyle>
          <a:p>
            <a:r>
              <a:rPr lang="en-US"/>
              <a:t>Click to edit Master title style</a:t>
            </a:r>
            <a:endParaRPr lang="en-US" dirty="0"/>
          </a:p>
        </p:txBody>
      </p:sp>
      <p:sp>
        <p:nvSpPr>
          <p:cNvPr id="14" name="Content Placeholder 13"/>
          <p:cNvSpPr>
            <a:spLocks noGrp="1"/>
          </p:cNvSpPr>
          <p:nvPr>
            <p:ph sz="quarter" idx="10"/>
          </p:nvPr>
        </p:nvSpPr>
        <p:spPr>
          <a:xfrm>
            <a:off x="665018" y="617517"/>
            <a:ext cx="8478982" cy="4138550"/>
          </a:xfrm>
        </p:spPr>
        <p:txBody>
          <a:bodyPr/>
          <a:lstStyle>
            <a:lvl1pPr marL="0" indent="0">
              <a:defRPr/>
            </a:lvl1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04397390"/>
      </p:ext>
    </p:extLst>
  </p:cSld>
  <p:clrMapOvr>
    <a:masterClrMapping/>
  </p:clrMapOvr>
  <p:transition xmlns:p14="http://schemas.microsoft.com/office/powerpoint/2010/main" spd="slow">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Two Content">
    <p:spTree>
      <p:nvGrpSpPr>
        <p:cNvPr id="1" name=""/>
        <p:cNvGrpSpPr/>
        <p:nvPr/>
      </p:nvGrpSpPr>
      <p:grpSpPr>
        <a:xfrm>
          <a:off x="0" y="0"/>
          <a:ext cx="0" cy="0"/>
          <a:chOff x="0" y="0"/>
          <a:chExt cx="0" cy="0"/>
        </a:xfrm>
      </p:grpSpPr>
      <p:sp>
        <p:nvSpPr>
          <p:cNvPr id="5" name="Slide Number Placeholder 22">
            <a:extLst>
              <a:ext uri="{FF2B5EF4-FFF2-40B4-BE49-F238E27FC236}">
                <a16:creationId xmlns:a16="http://schemas.microsoft.com/office/drawing/2014/main" xmlns="" id="{713E6617-11EC-484A-B592-0619F71324F5}"/>
              </a:ext>
            </a:extLst>
          </p:cNvPr>
          <p:cNvSpPr txBox="1">
            <a:spLocks/>
          </p:cNvSpPr>
          <p:nvPr/>
        </p:nvSpPr>
        <p:spPr>
          <a:xfrm>
            <a:off x="0" y="-1"/>
            <a:ext cx="457200" cy="491306"/>
          </a:xfrm>
          <a:prstGeom prst="rect">
            <a:avLst/>
          </a:prstGeom>
        </p:spPr>
        <p:txBody>
          <a:bodyPr wrap="none" lIns="45720" tIns="0" rIns="45720" bIns="0" anchor="ctr" anchorCtr="1"/>
          <a:lstStyle>
            <a:lvl1pPr eaLnBrk="0" hangingPunct="0">
              <a:defRPr sz="2400">
                <a:solidFill>
                  <a:schemeClr val="tx1"/>
                </a:solidFill>
                <a:latin typeface="Source Sans Pro" panose="020B0503030403020204" pitchFamily="34" charset="77"/>
                <a:ea typeface="ＭＳ Ｐゴシック" panose="020B0600070205080204" pitchFamily="34" charset="-128"/>
              </a:defRPr>
            </a:lvl1pPr>
            <a:lvl2pPr marL="742950" indent="-285750" eaLnBrk="0" hangingPunct="0">
              <a:defRPr sz="2400">
                <a:solidFill>
                  <a:schemeClr val="tx1"/>
                </a:solidFill>
                <a:latin typeface="Source Sans Pro" panose="020B0503030403020204" pitchFamily="34" charset="77"/>
                <a:ea typeface="ＭＳ Ｐゴシック" panose="020B0600070205080204" pitchFamily="34" charset="-128"/>
              </a:defRPr>
            </a:lvl2pPr>
            <a:lvl3pPr marL="1143000" indent="-228600" eaLnBrk="0" hangingPunct="0">
              <a:defRPr sz="2400">
                <a:solidFill>
                  <a:schemeClr val="tx1"/>
                </a:solidFill>
                <a:latin typeface="Source Sans Pro" panose="020B0503030403020204" pitchFamily="34" charset="77"/>
                <a:ea typeface="ＭＳ Ｐゴシック" panose="020B0600070205080204" pitchFamily="34" charset="-128"/>
              </a:defRPr>
            </a:lvl3pPr>
            <a:lvl4pPr marL="1600200" indent="-228600" eaLnBrk="0" hangingPunct="0">
              <a:defRPr sz="2400">
                <a:solidFill>
                  <a:schemeClr val="tx1"/>
                </a:solidFill>
                <a:latin typeface="Source Sans Pro" panose="020B0503030403020204" pitchFamily="34" charset="77"/>
                <a:ea typeface="ＭＳ Ｐゴシック" panose="020B0600070205080204" pitchFamily="34" charset="-128"/>
              </a:defRPr>
            </a:lvl4pPr>
            <a:lvl5pPr marL="2057400" indent="-228600" eaLnBrk="0" hangingPunct="0">
              <a:defRPr sz="2400">
                <a:solidFill>
                  <a:schemeClr val="tx1"/>
                </a:solidFill>
                <a:latin typeface="Source Sans Pro" panose="020B0503030403020204" pitchFamily="34" charset="77"/>
                <a:ea typeface="ＭＳ Ｐゴシック" panose="020B0600070205080204" pitchFamily="34" charset="-128"/>
              </a:defRPr>
            </a:lvl5pPr>
            <a:lvl6pPr marL="2514600" indent="-228600" defTabSz="457200" eaLnBrk="0" fontAlgn="base" hangingPunct="0">
              <a:spcBef>
                <a:spcPct val="0"/>
              </a:spcBef>
              <a:spcAft>
                <a:spcPct val="0"/>
              </a:spcAft>
              <a:defRPr sz="2400">
                <a:solidFill>
                  <a:schemeClr val="tx1"/>
                </a:solidFill>
                <a:latin typeface="Source Sans Pro" panose="020B0503030403020204" pitchFamily="34" charset="77"/>
                <a:ea typeface="ＭＳ Ｐゴシック" panose="020B0600070205080204" pitchFamily="34" charset="-128"/>
              </a:defRPr>
            </a:lvl6pPr>
            <a:lvl7pPr marL="2971800" indent="-228600" defTabSz="457200" eaLnBrk="0" fontAlgn="base" hangingPunct="0">
              <a:spcBef>
                <a:spcPct val="0"/>
              </a:spcBef>
              <a:spcAft>
                <a:spcPct val="0"/>
              </a:spcAft>
              <a:defRPr sz="2400">
                <a:solidFill>
                  <a:schemeClr val="tx1"/>
                </a:solidFill>
                <a:latin typeface="Source Sans Pro" panose="020B0503030403020204" pitchFamily="34" charset="77"/>
                <a:ea typeface="ＭＳ Ｐゴシック" panose="020B0600070205080204" pitchFamily="34" charset="-128"/>
              </a:defRPr>
            </a:lvl7pPr>
            <a:lvl8pPr marL="3429000" indent="-228600" defTabSz="457200" eaLnBrk="0" fontAlgn="base" hangingPunct="0">
              <a:spcBef>
                <a:spcPct val="0"/>
              </a:spcBef>
              <a:spcAft>
                <a:spcPct val="0"/>
              </a:spcAft>
              <a:defRPr sz="2400">
                <a:solidFill>
                  <a:schemeClr val="tx1"/>
                </a:solidFill>
                <a:latin typeface="Source Sans Pro" panose="020B0503030403020204" pitchFamily="34" charset="77"/>
                <a:ea typeface="ＭＳ Ｐゴシック" panose="020B0600070205080204" pitchFamily="34" charset="-128"/>
              </a:defRPr>
            </a:lvl8pPr>
            <a:lvl9pPr marL="3886200" indent="-228600" defTabSz="457200" eaLnBrk="0" fontAlgn="base" hangingPunct="0">
              <a:spcBef>
                <a:spcPct val="0"/>
              </a:spcBef>
              <a:spcAft>
                <a:spcPct val="0"/>
              </a:spcAft>
              <a:defRPr sz="2400">
                <a:solidFill>
                  <a:schemeClr val="tx1"/>
                </a:solidFill>
                <a:latin typeface="Source Sans Pro" panose="020B0503030403020204" pitchFamily="34" charset="77"/>
                <a:ea typeface="ＭＳ Ｐゴシック" panose="020B0600070205080204" pitchFamily="34" charset="-128"/>
              </a:defRPr>
            </a:lvl9pPr>
          </a:lstStyle>
          <a:p>
            <a:pPr algn="ctr" eaLnBrk="1" hangingPunct="1"/>
            <a:fld id="{F828CD22-010F-704D-9884-F257E9A10F82}" type="slidenum">
              <a:rPr lang="en-US" altLang="en-US" sz="1000">
                <a:solidFill>
                  <a:schemeClr val="bg1"/>
                </a:solidFill>
                <a:latin typeface="Arial" panose="020B0604020202020204" pitchFamily="34" charset="0"/>
              </a:rPr>
              <a:pPr algn="ctr" eaLnBrk="1" hangingPunct="1"/>
              <a:t>‹#›</a:t>
            </a:fld>
            <a:endParaRPr lang="en-US" altLang="en-US" sz="1000">
              <a:solidFill>
                <a:schemeClr val="bg1"/>
              </a:solidFill>
              <a:latin typeface="Arial" panose="020B0604020202020204" pitchFamily="34" charset="0"/>
            </a:endParaRPr>
          </a:p>
        </p:txBody>
      </p:sp>
      <p:sp>
        <p:nvSpPr>
          <p:cNvPr id="7" name="Title 1"/>
          <p:cNvSpPr>
            <a:spLocks noGrp="1"/>
          </p:cNvSpPr>
          <p:nvPr>
            <p:ph type="title"/>
          </p:nvPr>
        </p:nvSpPr>
        <p:spPr>
          <a:xfrm>
            <a:off x="552204" y="3281"/>
            <a:ext cx="8591796" cy="488024"/>
          </a:xfrm>
          <a:prstGeom prst="rect">
            <a:avLst/>
          </a:prstGeom>
        </p:spPr>
        <p:txBody>
          <a:bodyPr anchor="ctr"/>
          <a:lstStyle>
            <a:lvl1pPr algn="l">
              <a:defRPr sz="2400">
                <a:solidFill>
                  <a:schemeClr val="bg2"/>
                </a:solidFill>
              </a:defRPr>
            </a:lvl1pPr>
          </a:lstStyle>
          <a:p>
            <a:r>
              <a:rPr lang="en-US"/>
              <a:t>Click to edit Master title style</a:t>
            </a:r>
            <a:endParaRPr lang="en-US" dirty="0"/>
          </a:p>
        </p:txBody>
      </p:sp>
      <p:sp>
        <p:nvSpPr>
          <p:cNvPr id="14" name="Content Placeholder 13"/>
          <p:cNvSpPr>
            <a:spLocks noGrp="1"/>
          </p:cNvSpPr>
          <p:nvPr>
            <p:ph sz="quarter" idx="10"/>
          </p:nvPr>
        </p:nvSpPr>
        <p:spPr>
          <a:xfrm>
            <a:off x="665018" y="617517"/>
            <a:ext cx="8478982" cy="4138550"/>
          </a:xfrm>
        </p:spPr>
        <p:txBody>
          <a:bodyPr/>
          <a:lstStyle>
            <a:lvl1pPr marL="0" indent="0">
              <a:defRPr/>
            </a:lvl1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94097738"/>
      </p:ext>
    </p:extLst>
  </p:cSld>
  <p:clrMapOvr>
    <a:masterClrMapping/>
  </p:clrMapOvr>
  <p:transition xmlns:p14="http://schemas.microsoft.com/office/powerpoint/2010/main" spd="slow">
    <p:fade/>
  </p:transition>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image" Target="../media/image2.jpe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80682"/>
            <a:ext cx="8042276" cy="1002717"/>
          </a:xfrm>
          <a:prstGeom prst="rect">
            <a:avLst/>
          </a:prstGeom>
        </p:spPr>
        <p:txBody>
          <a:bodyPr vert="horz" lIns="81642" tIns="40821" rIns="81642" bIns="40821" rtlCol="0" anchor="b" anchorCtr="0">
            <a:noAutofit/>
          </a:bodyPr>
          <a:lstStyle/>
          <a:p>
            <a:r>
              <a:rPr lang="en-US" smtClean="0"/>
              <a:t>Click to edit Master title style</a:t>
            </a:r>
            <a:endParaRPr/>
          </a:p>
        </p:txBody>
      </p:sp>
      <p:sp>
        <p:nvSpPr>
          <p:cNvPr id="3" name="Text Placeholder 2"/>
          <p:cNvSpPr>
            <a:spLocks noGrp="1"/>
          </p:cNvSpPr>
          <p:nvPr>
            <p:ph type="body" idx="1"/>
          </p:nvPr>
        </p:nvSpPr>
        <p:spPr>
          <a:xfrm>
            <a:off x="549275" y="1200151"/>
            <a:ext cx="8042276" cy="3257550"/>
          </a:xfrm>
          <a:prstGeom prst="rect">
            <a:avLst/>
          </a:prstGeom>
        </p:spPr>
        <p:txBody>
          <a:bodyPr vert="horz" lIns="81642" tIns="40821" rIns="81642" bIns="40821"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2"/>
          </p:nvPr>
        </p:nvSpPr>
        <p:spPr>
          <a:xfrm>
            <a:off x="5629835" y="4706752"/>
            <a:ext cx="2133600" cy="273844"/>
          </a:xfrm>
          <a:prstGeom prst="rect">
            <a:avLst/>
          </a:prstGeom>
        </p:spPr>
        <p:txBody>
          <a:bodyPr vert="horz" lIns="81642" tIns="40821" rIns="81642" bIns="40821" rtlCol="0" anchor="ctr"/>
          <a:lstStyle>
            <a:lvl1pPr algn="r">
              <a:defRPr sz="1100">
                <a:solidFill>
                  <a:schemeClr val="bg1"/>
                </a:solidFill>
              </a:defRPr>
            </a:lvl1pPr>
          </a:lstStyle>
          <a:p>
            <a:fld id="{28E80666-FB37-4B36-9149-507F3B0178E3}" type="datetimeFigureOut">
              <a:rPr lang="en-US" smtClean="0"/>
              <a:pPr/>
              <a:t>10/23/18</a:t>
            </a:fld>
            <a:endParaRPr lang="en-US" dirty="0"/>
          </a:p>
        </p:txBody>
      </p:sp>
      <p:sp>
        <p:nvSpPr>
          <p:cNvPr id="5" name="Footer Placeholder 4"/>
          <p:cNvSpPr>
            <a:spLocks noGrp="1"/>
          </p:cNvSpPr>
          <p:nvPr>
            <p:ph type="ftr" sz="quarter" idx="3"/>
          </p:nvPr>
        </p:nvSpPr>
        <p:spPr>
          <a:xfrm>
            <a:off x="264459" y="4706752"/>
            <a:ext cx="4840941" cy="273844"/>
          </a:xfrm>
          <a:prstGeom prst="rect">
            <a:avLst/>
          </a:prstGeom>
        </p:spPr>
        <p:txBody>
          <a:bodyPr vert="horz" lIns="81642" tIns="40821" rIns="81642" bIns="40821" rtlCol="0" anchor="ctr"/>
          <a:lstStyle>
            <a:lvl1pPr algn="l">
              <a:defRPr sz="1100">
                <a:solidFill>
                  <a:schemeClr val="bg1"/>
                </a:solidFill>
              </a:defRPr>
            </a:lvl1pPr>
          </a:lstStyle>
          <a:p>
            <a:endParaRPr lang="en-US" dirty="0"/>
          </a:p>
        </p:txBody>
      </p:sp>
      <p:sp>
        <p:nvSpPr>
          <p:cNvPr id="6" name="Slide Number Placeholder 5"/>
          <p:cNvSpPr>
            <a:spLocks noGrp="1"/>
          </p:cNvSpPr>
          <p:nvPr>
            <p:ph type="sldNum" sz="quarter" idx="4"/>
          </p:nvPr>
        </p:nvSpPr>
        <p:spPr>
          <a:xfrm>
            <a:off x="7897906" y="4706752"/>
            <a:ext cx="990600" cy="273844"/>
          </a:xfrm>
          <a:prstGeom prst="rect">
            <a:avLst/>
          </a:prstGeom>
        </p:spPr>
        <p:txBody>
          <a:bodyPr vert="horz" lIns="81642" tIns="40821" rIns="81642" bIns="40821" rtlCol="0" anchor="ctr"/>
          <a:lstStyle>
            <a:lvl1pPr algn="r">
              <a:defRPr sz="3200">
                <a:solidFill>
                  <a:schemeClr val="bg1"/>
                </a:solidFill>
              </a:defRPr>
            </a:lvl1pPr>
          </a:lstStyle>
          <a:p>
            <a:fld id="{D7E63A33-8271-4DD0-9C48-789913D7C115}"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656" r:id="rId13"/>
    <p:sldLayoutId id="2147483649" r:id="rId14"/>
    <p:sldLayoutId id="2147483658" r:id="rId15"/>
    <p:sldLayoutId id="2147483710" r:id="rId16"/>
    <p:sldLayoutId id="2147483711" r:id="rId17"/>
    <p:sldLayoutId id="2147483712" r:id="rId18"/>
  </p:sldLayoutIdLst>
  <p:transition xmlns:p14="http://schemas.microsoft.com/office/powerpoint/2010/main" spd="med">
    <p:fade/>
  </p:transition>
  <p:timing>
    <p:tnLst>
      <p:par>
        <p:cTn xmlns:p14="http://schemas.microsoft.com/office/powerpoint/2010/main" id="1" dur="indefinite" restart="never" nodeType="tmRoot"/>
      </p:par>
    </p:tnLst>
  </p:timing>
  <p:hf sldNum="0" hdr="0" ftr="0" dt="0"/>
  <p:txStyles>
    <p:titleStyle>
      <a:lvl1pPr algn="ctr" defTabSz="816422" rtl="0" eaLnBrk="1" latinLnBrk="0" hangingPunct="1">
        <a:spcBef>
          <a:spcPct val="0"/>
        </a:spcBef>
        <a:buNone/>
        <a:defRPr sz="4100" kern="1200">
          <a:solidFill>
            <a:schemeClr val="accent1"/>
          </a:solidFill>
          <a:latin typeface="+mj-lt"/>
          <a:ea typeface="+mj-ea"/>
          <a:cs typeface="+mj-cs"/>
        </a:defRPr>
      </a:lvl1pPr>
    </p:titleStyle>
    <p:bodyStyle>
      <a:lvl1pPr marL="311828" indent="-311828" algn="l" defTabSz="816422" rtl="0" eaLnBrk="1" latinLnBrk="0" hangingPunct="1">
        <a:spcBef>
          <a:spcPts val="1786"/>
        </a:spcBef>
        <a:buClr>
          <a:schemeClr val="accent1">
            <a:lumMod val="60000"/>
            <a:lumOff val="40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1pPr>
      <a:lvl2pPr marL="612317" indent="-300489" algn="l" defTabSz="816422" rtl="0" eaLnBrk="1" latinLnBrk="0" hangingPunct="1">
        <a:spcBef>
          <a:spcPts val="536"/>
        </a:spcBef>
        <a:buClr>
          <a:schemeClr val="accent1">
            <a:lumMod val="75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2pPr>
      <a:lvl3pPr marL="864614" indent="-252297" algn="l" defTabSz="816422" rtl="0" eaLnBrk="1" latinLnBrk="0" hangingPunct="1">
        <a:spcBef>
          <a:spcPts val="536"/>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3pPr>
      <a:lvl4pPr marL="1128250" indent="-263637" algn="l" defTabSz="816422" rtl="0" eaLnBrk="1" latinLnBrk="0" hangingPunct="1">
        <a:spcBef>
          <a:spcPts val="536"/>
        </a:spcBef>
        <a:buClr>
          <a:schemeClr val="accent1">
            <a:lumMod val="75000"/>
          </a:schemeClr>
        </a:buClr>
        <a:buSzPct val="110000"/>
        <a:buFont typeface="Wingdings 2" pitchFamily="18" charset="2"/>
        <a:buChar char=""/>
        <a:defRPr sz="1600" kern="1200">
          <a:solidFill>
            <a:schemeClr val="tx1">
              <a:lumMod val="65000"/>
              <a:lumOff val="35000"/>
            </a:schemeClr>
          </a:solidFill>
          <a:latin typeface="+mn-lt"/>
          <a:ea typeface="+mn-ea"/>
          <a:cs typeface="+mn-cs"/>
        </a:defRPr>
      </a:lvl4pPr>
      <a:lvl5pPr marL="1380547" indent="-252297" algn="l" defTabSz="816422" rtl="0" eaLnBrk="1" latinLnBrk="0" hangingPunct="1">
        <a:spcBef>
          <a:spcPts val="536"/>
        </a:spcBef>
        <a:buClr>
          <a:schemeClr val="accent1">
            <a:lumMod val="60000"/>
            <a:lumOff val="40000"/>
          </a:schemeClr>
        </a:buClr>
        <a:buSzPct val="110000"/>
        <a:buFont typeface="Wingdings 2" pitchFamily="18" charset="2"/>
        <a:buChar char=""/>
        <a:defRPr sz="1600" kern="1200">
          <a:solidFill>
            <a:schemeClr val="tx1">
              <a:lumMod val="65000"/>
              <a:lumOff val="35000"/>
            </a:schemeClr>
          </a:solidFill>
          <a:latin typeface="+mn-lt"/>
          <a:ea typeface="+mn-ea"/>
          <a:cs typeface="+mn-cs"/>
        </a:defRPr>
      </a:lvl5pPr>
      <a:lvl6pPr marL="1632844" indent="-252297" algn="l" defTabSz="816422" rtl="0" eaLnBrk="1" latinLnBrk="0" hangingPunct="1">
        <a:spcBef>
          <a:spcPct val="20000"/>
        </a:spcBef>
        <a:buClr>
          <a:schemeClr val="accent2"/>
        </a:buClr>
        <a:buSzPct val="110000"/>
        <a:buFont typeface="Wingdings 2" pitchFamily="18" charset="2"/>
        <a:buChar char=""/>
        <a:defRPr lang="en-US" sz="1600" kern="1200" dirty="0" smtClean="0">
          <a:solidFill>
            <a:schemeClr val="tx1">
              <a:lumMod val="65000"/>
              <a:lumOff val="35000"/>
            </a:schemeClr>
          </a:solidFill>
          <a:latin typeface="+mn-lt"/>
          <a:ea typeface="+mn-ea"/>
          <a:cs typeface="+mn-cs"/>
        </a:defRPr>
      </a:lvl6pPr>
      <a:lvl7pPr marL="1890811" indent="-252297" algn="l" defTabSz="816422" rtl="0" eaLnBrk="1" latinLnBrk="0" hangingPunct="1">
        <a:spcBef>
          <a:spcPct val="20000"/>
        </a:spcBef>
        <a:buClr>
          <a:schemeClr val="accent1">
            <a:lumMod val="60000"/>
            <a:lumOff val="40000"/>
          </a:schemeClr>
        </a:buClr>
        <a:buSzPct val="110000"/>
        <a:buFont typeface="Wingdings 2" pitchFamily="18" charset="2"/>
        <a:buChar char=""/>
        <a:defRPr lang="en-US" sz="1600" kern="1200" dirty="0" smtClean="0">
          <a:solidFill>
            <a:schemeClr val="tx1">
              <a:lumMod val="65000"/>
              <a:lumOff val="35000"/>
            </a:schemeClr>
          </a:solidFill>
          <a:latin typeface="+mn-lt"/>
          <a:ea typeface="+mn-ea"/>
          <a:cs typeface="+mn-cs"/>
        </a:defRPr>
      </a:lvl7pPr>
      <a:lvl8pPr marL="2141691" indent="-252297" algn="l" defTabSz="816422" rtl="0" eaLnBrk="1" latinLnBrk="0" hangingPunct="1">
        <a:spcBef>
          <a:spcPct val="20000"/>
        </a:spcBef>
        <a:buClr>
          <a:schemeClr val="accent2"/>
        </a:buClr>
        <a:buSzPct val="110000"/>
        <a:buFont typeface="Wingdings 2" pitchFamily="18" charset="2"/>
        <a:buChar char=""/>
        <a:defRPr lang="en-US" sz="1600" kern="1200" dirty="0" smtClean="0">
          <a:solidFill>
            <a:schemeClr val="tx1">
              <a:lumMod val="65000"/>
              <a:lumOff val="35000"/>
            </a:schemeClr>
          </a:solidFill>
          <a:latin typeface="+mn-lt"/>
          <a:ea typeface="+mn-ea"/>
          <a:cs typeface="+mn-cs"/>
        </a:defRPr>
      </a:lvl8pPr>
      <a:lvl9pPr marL="2401075" indent="-252297" algn="l" defTabSz="816422" rtl="0" eaLnBrk="1" latinLnBrk="0" hangingPunct="1">
        <a:spcBef>
          <a:spcPct val="20000"/>
        </a:spcBef>
        <a:buClr>
          <a:schemeClr val="accent1">
            <a:lumMod val="60000"/>
            <a:lumOff val="40000"/>
          </a:schemeClr>
        </a:buClr>
        <a:buSzPct val="110000"/>
        <a:buFont typeface="Wingdings 2" pitchFamily="18" charset="2"/>
        <a:buChar char=""/>
        <a:defRPr lang="en-US" sz="1600" kern="1200" dirty="0">
          <a:solidFill>
            <a:schemeClr val="tx1">
              <a:lumMod val="65000"/>
              <a:lumOff val="35000"/>
            </a:schemeClr>
          </a:solidFill>
          <a:latin typeface="+mn-lt"/>
          <a:ea typeface="+mn-ea"/>
          <a:cs typeface="+mn-cs"/>
        </a:defRPr>
      </a:lvl9pPr>
    </p:bodyStyle>
    <p:otherStyle>
      <a:defPPr>
        <a:defRPr/>
      </a:defPPr>
      <a:lvl1pPr marL="0" algn="l" defTabSz="816422" rtl="0" eaLnBrk="1" latinLnBrk="0" hangingPunct="1">
        <a:defRPr sz="1600" kern="1200">
          <a:solidFill>
            <a:schemeClr val="tx1"/>
          </a:solidFill>
          <a:latin typeface="+mn-lt"/>
          <a:ea typeface="+mn-ea"/>
          <a:cs typeface="+mn-cs"/>
        </a:defRPr>
      </a:lvl1pPr>
      <a:lvl2pPr marL="408211" algn="l" defTabSz="816422" rtl="0" eaLnBrk="1" latinLnBrk="0" hangingPunct="1">
        <a:defRPr sz="1600" kern="1200">
          <a:solidFill>
            <a:schemeClr val="tx1"/>
          </a:solidFill>
          <a:latin typeface="+mn-lt"/>
          <a:ea typeface="+mn-ea"/>
          <a:cs typeface="+mn-cs"/>
        </a:defRPr>
      </a:lvl2pPr>
      <a:lvl3pPr marL="816422" algn="l" defTabSz="816422" rtl="0" eaLnBrk="1" latinLnBrk="0" hangingPunct="1">
        <a:defRPr sz="1600" kern="1200">
          <a:solidFill>
            <a:schemeClr val="tx1"/>
          </a:solidFill>
          <a:latin typeface="+mn-lt"/>
          <a:ea typeface="+mn-ea"/>
          <a:cs typeface="+mn-cs"/>
        </a:defRPr>
      </a:lvl3pPr>
      <a:lvl4pPr marL="1224633" algn="l" defTabSz="816422" rtl="0" eaLnBrk="1" latinLnBrk="0" hangingPunct="1">
        <a:defRPr sz="1600" kern="1200">
          <a:solidFill>
            <a:schemeClr val="tx1"/>
          </a:solidFill>
          <a:latin typeface="+mn-lt"/>
          <a:ea typeface="+mn-ea"/>
          <a:cs typeface="+mn-cs"/>
        </a:defRPr>
      </a:lvl4pPr>
      <a:lvl5pPr marL="1632844" algn="l" defTabSz="816422" rtl="0" eaLnBrk="1" latinLnBrk="0" hangingPunct="1">
        <a:defRPr sz="1600" kern="1200">
          <a:solidFill>
            <a:schemeClr val="tx1"/>
          </a:solidFill>
          <a:latin typeface="+mn-lt"/>
          <a:ea typeface="+mn-ea"/>
          <a:cs typeface="+mn-cs"/>
        </a:defRPr>
      </a:lvl5pPr>
      <a:lvl6pPr marL="2041055" algn="l" defTabSz="816422" rtl="0" eaLnBrk="1" latinLnBrk="0" hangingPunct="1">
        <a:defRPr sz="1600" kern="1200">
          <a:solidFill>
            <a:schemeClr val="tx1"/>
          </a:solidFill>
          <a:latin typeface="+mn-lt"/>
          <a:ea typeface="+mn-ea"/>
          <a:cs typeface="+mn-cs"/>
        </a:defRPr>
      </a:lvl6pPr>
      <a:lvl7pPr marL="2449266" algn="l" defTabSz="816422" rtl="0" eaLnBrk="1" latinLnBrk="0" hangingPunct="1">
        <a:defRPr sz="1600" kern="1200">
          <a:solidFill>
            <a:schemeClr val="tx1"/>
          </a:solidFill>
          <a:latin typeface="+mn-lt"/>
          <a:ea typeface="+mn-ea"/>
          <a:cs typeface="+mn-cs"/>
        </a:defRPr>
      </a:lvl7pPr>
      <a:lvl8pPr marL="2857477" algn="l" defTabSz="816422" rtl="0" eaLnBrk="1" latinLnBrk="0" hangingPunct="1">
        <a:defRPr sz="1600" kern="1200">
          <a:solidFill>
            <a:schemeClr val="tx1"/>
          </a:solidFill>
          <a:latin typeface="+mn-lt"/>
          <a:ea typeface="+mn-ea"/>
          <a:cs typeface="+mn-cs"/>
        </a:defRPr>
      </a:lvl8pPr>
      <a:lvl9pPr marL="3265688" algn="l" defTabSz="816422" rtl="0" eaLnBrk="1" latinLnBrk="0" hangingPunct="1">
        <a:defRPr sz="1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xml"/><Relationship Id="rId3"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4" Type="http://schemas.openxmlformats.org/officeDocument/2006/relationships/image" Target="../media/image7.png"/><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9.png"/><Relationship Id="rId5" Type="http://schemas.openxmlformats.org/officeDocument/2006/relationships/image" Target="../media/image10.png"/><Relationship Id="rId6" Type="http://schemas.openxmlformats.org/officeDocument/2006/relationships/image" Target="../media/image11.png"/><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1" Type="http://schemas.openxmlformats.org/officeDocument/2006/relationships/image" Target="../media/image18.png"/><Relationship Id="rId12" Type="http://schemas.openxmlformats.org/officeDocument/2006/relationships/image" Target="../media/image19.png"/><Relationship Id="rId1" Type="http://schemas.openxmlformats.org/officeDocument/2006/relationships/slideLayout" Target="../slideLayouts/slideLayout17.xml"/><Relationship Id="rId2" Type="http://schemas.openxmlformats.org/officeDocument/2006/relationships/notesSlide" Target="../notesSlides/notesSlide6.xml"/><Relationship Id="rId3" Type="http://schemas.openxmlformats.org/officeDocument/2006/relationships/chart" Target="../charts/chart1.xml"/><Relationship Id="rId4" Type="http://schemas.openxmlformats.org/officeDocument/2006/relationships/chart" Target="../charts/chart2.xml"/><Relationship Id="rId5" Type="http://schemas.openxmlformats.org/officeDocument/2006/relationships/image" Target="../media/image12.png"/><Relationship Id="rId6" Type="http://schemas.openxmlformats.org/officeDocument/2006/relationships/image" Target="../media/image13.tiff"/><Relationship Id="rId7" Type="http://schemas.openxmlformats.org/officeDocument/2006/relationships/image" Target="../media/image14.png"/><Relationship Id="rId8" Type="http://schemas.openxmlformats.org/officeDocument/2006/relationships/image" Target="../media/image15.png"/><Relationship Id="rId9" Type="http://schemas.openxmlformats.org/officeDocument/2006/relationships/image" Target="../media/image16.png"/><Relationship Id="rId10" Type="http://schemas.openxmlformats.org/officeDocument/2006/relationships/image" Target="../media/image17.png"/></Relationships>
</file>

<file path=ppt/slides/_rels/slide8.xml.rels><?xml version="1.0" encoding="UTF-8" standalone="yes"?>
<Relationships xmlns="http://schemas.openxmlformats.org/package/2006/relationships"><Relationship Id="rId11" Type="http://schemas.openxmlformats.org/officeDocument/2006/relationships/image" Target="../media/image18.png"/><Relationship Id="rId12" Type="http://schemas.openxmlformats.org/officeDocument/2006/relationships/image" Target="../media/image19.png"/><Relationship Id="rId1" Type="http://schemas.openxmlformats.org/officeDocument/2006/relationships/slideLayout" Target="../slideLayouts/slideLayout18.xml"/><Relationship Id="rId2" Type="http://schemas.openxmlformats.org/officeDocument/2006/relationships/notesSlide" Target="../notesSlides/notesSlide7.xml"/><Relationship Id="rId3" Type="http://schemas.openxmlformats.org/officeDocument/2006/relationships/chart" Target="../charts/chart3.xml"/><Relationship Id="rId4" Type="http://schemas.openxmlformats.org/officeDocument/2006/relationships/chart" Target="../charts/chart4.xml"/><Relationship Id="rId5" Type="http://schemas.openxmlformats.org/officeDocument/2006/relationships/image" Target="../media/image12.png"/><Relationship Id="rId6" Type="http://schemas.openxmlformats.org/officeDocument/2006/relationships/image" Target="../media/image13.tiff"/><Relationship Id="rId7" Type="http://schemas.openxmlformats.org/officeDocument/2006/relationships/image" Target="../media/image14.png"/><Relationship Id="rId8" Type="http://schemas.openxmlformats.org/officeDocument/2006/relationships/image" Target="../media/image15.png"/><Relationship Id="rId9" Type="http://schemas.openxmlformats.org/officeDocument/2006/relationships/image" Target="../media/image16.png"/><Relationship Id="rId10"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4" Type="http://schemas.openxmlformats.org/officeDocument/2006/relationships/image" Target="../media/image21.png"/><Relationship Id="rId5" Type="http://schemas.openxmlformats.org/officeDocument/2006/relationships/image" Target="../media/image22.png"/><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4" Type="http://schemas.openxmlformats.org/officeDocument/2006/relationships/image" Target="../media/image25.png"/><Relationship Id="rId5" Type="http://schemas.openxmlformats.org/officeDocument/2006/relationships/image" Target="../media/image26.png"/><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4" Type="http://schemas.openxmlformats.org/officeDocument/2006/relationships/image" Target="../media/image28.png"/><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29.png"/></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4" Type="http://schemas.openxmlformats.org/officeDocument/2006/relationships/hyperlink" Target="http://www.sustainapedia.com/drake-landing-solar-community/" TargetMode="External"/><Relationship Id="rId5" Type="http://schemas.openxmlformats.org/officeDocument/2006/relationships/hyperlink" Target="https://www.leidos.com/project/north-america%E2%80%99s-first-" TargetMode="External"/><Relationship Id="rId6" Type="http://schemas.openxmlformats.org/officeDocument/2006/relationships/image" Target="../media/image32.png"/><Relationship Id="rId1" Type="http://schemas.openxmlformats.org/officeDocument/2006/relationships/slideLayout" Target="../slideLayouts/slideLayout16.xml"/><Relationship Id="rId2" Type="http://schemas.openxmlformats.org/officeDocument/2006/relationships/image" Target="../media/image3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33.png"/><Relationship Id="rId3" Type="http://schemas.openxmlformats.org/officeDocument/2006/relationships/image" Target="../media/image3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8.xml.rels><?xml version="1.0" encoding="UTF-8" standalone="yes"?>
<Relationships xmlns="http://schemas.openxmlformats.org/package/2006/relationships"><Relationship Id="rId3" Type="http://schemas.openxmlformats.org/officeDocument/2006/relationships/image" Target="../media/image35.png"/><Relationship Id="rId4" Type="http://schemas.openxmlformats.org/officeDocument/2006/relationships/image" Target="../media/image36.png"/><Relationship Id="rId1" Type="http://schemas.openxmlformats.org/officeDocument/2006/relationships/slideLayout" Target="../slideLayouts/slideLayout16.xml"/><Relationship Id="rId2" Type="http://schemas.openxmlformats.org/officeDocument/2006/relationships/notesSlide" Target="../notesSlides/notesSlide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4.xml"/><Relationship Id="rId3" Type="http://schemas.openxmlformats.org/officeDocument/2006/relationships/image" Target="../media/image37.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5.xml"/><Relationship Id="rId3" Type="http://schemas.openxmlformats.org/officeDocument/2006/relationships/image" Target="../media/image38.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39.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40.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41.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6.xml"/><Relationship Id="rId3" Type="http://schemas.openxmlformats.org/officeDocument/2006/relationships/image" Target="../media/image4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43.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45.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image" Target="../media/image46.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 Id="rId3" Type="http://schemas.openxmlformats.org/officeDocument/2006/relationships/image" Target="../media/image47.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image" Target="../media/image48.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49.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 Id="rId3" Type="http://schemas.openxmlformats.org/officeDocument/2006/relationships/image" Target="../media/image50.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 Id="rId3" Type="http://schemas.openxmlformats.org/officeDocument/2006/relationships/image" Target="../media/image51.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 Id="rId3" Type="http://schemas.openxmlformats.org/officeDocument/2006/relationships/image" Target="../media/image52.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 Id="rId3" Type="http://schemas.openxmlformats.org/officeDocument/2006/relationships/image" Target="../media/image53.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 Id="rId3" Type="http://schemas.openxmlformats.org/officeDocument/2006/relationships/image" Target="../media/image54.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 Id="rId3" Type="http://schemas.openxmlformats.org/officeDocument/2006/relationships/image" Target="../media/image55.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 Id="rId3" Type="http://schemas.openxmlformats.org/officeDocument/2006/relationships/image" Target="../media/image56.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 Id="rId3" Type="http://schemas.openxmlformats.org/officeDocument/2006/relationships/image" Target="../media/image57.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 Id="rId3" Type="http://schemas.openxmlformats.org/officeDocument/2006/relationships/image" Target="../media/image58.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 Id="rId3" Type="http://schemas.openxmlformats.org/officeDocument/2006/relationships/image" Target="../media/image59.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 Id="rId3" Type="http://schemas.openxmlformats.org/officeDocument/2006/relationships/image" Target="../media/image60.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9.xml"/><Relationship Id="rId3" Type="http://schemas.openxmlformats.org/officeDocument/2006/relationships/image" Target="../media/image61.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0.xml"/><Relationship Id="rId3" Type="http://schemas.openxmlformats.org/officeDocument/2006/relationships/image" Target="../media/image62.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1.xml"/><Relationship Id="rId3" Type="http://schemas.openxmlformats.org/officeDocument/2006/relationships/image" Target="../media/image63.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2.xml"/><Relationship Id="rId3" Type="http://schemas.openxmlformats.org/officeDocument/2006/relationships/image" Target="../media/image64.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4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45.xml"/><Relationship Id="rId3" Type="http://schemas.openxmlformats.org/officeDocument/2006/relationships/image" Target="../media/image65.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4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4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8.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49.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50.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51.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52.xml"/></Relationships>
</file>

<file path=ppt/slides/_rels/slide62.xml.rels><?xml version="1.0" encoding="UTF-8" standalone="yes"?>
<Relationships xmlns="http://schemas.openxmlformats.org/package/2006/relationships"><Relationship Id="rId3" Type="http://schemas.openxmlformats.org/officeDocument/2006/relationships/hyperlink" Target="http://www.stanford.edu/group/efmh/jacobson/Articles/I/WWS-50-USState-plans.html" TargetMode="External"/><Relationship Id="rId4" Type="http://schemas.openxmlformats.org/officeDocument/2006/relationships/hyperlink" Target="http://www.stanford.edu/group/efmh/jacobson/Articles/I/CombiningRenew/combining.html" TargetMode="External"/><Relationship Id="rId5" Type="http://schemas.openxmlformats.org/officeDocument/2006/relationships/hyperlink" Target="http://www.thesolutionsproject.org" TargetMode="External"/><Relationship Id="rId1" Type="http://schemas.openxmlformats.org/officeDocument/2006/relationships/slideLayout" Target="../slideLayouts/slideLayout8.xml"/><Relationship Id="rId2" Type="http://schemas.openxmlformats.org/officeDocument/2006/relationships/notesSlide" Target="../notesSlides/notesSlide5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9144000" cy="5143500"/>
          </a:xfrm>
          <a:prstGeom prst="rect">
            <a:avLst/>
          </a:prstGeom>
        </p:spPr>
      </p:pic>
      <p:sp>
        <p:nvSpPr>
          <p:cNvPr id="17411" name="Rectangle 2"/>
          <p:cNvSpPr>
            <a:spLocks noGrp="1" noChangeArrowheads="1"/>
          </p:cNvSpPr>
          <p:nvPr>
            <p:ph type="title"/>
          </p:nvPr>
        </p:nvSpPr>
        <p:spPr>
          <a:xfrm>
            <a:off x="412645" y="1860150"/>
            <a:ext cx="8159361" cy="607418"/>
          </a:xfrm>
        </p:spPr>
        <p:txBody>
          <a:bodyPr/>
          <a:lstStyle/>
          <a:p>
            <a:r>
              <a:rPr lang="en-US" sz="3600" b="1" dirty="0" smtClean="0">
                <a:solidFill>
                  <a:srgbClr val="FFFFFF"/>
                </a:solidFill>
              </a:rPr>
              <a:t>Getting to 100% Clean, Renewable Energy: A Roadmap to Transition Homes, Cities, Countries, and the World</a:t>
            </a:r>
            <a:endParaRPr lang="en-US" sz="3600" b="1" spc="-75" dirty="0">
              <a:solidFill>
                <a:srgbClr val="FFFFFF"/>
              </a:solidFill>
            </a:endParaRPr>
          </a:p>
        </p:txBody>
      </p:sp>
      <p:sp>
        <p:nvSpPr>
          <p:cNvPr id="6" name="Text Placeholder 4"/>
          <p:cNvSpPr txBox="1">
            <a:spLocks/>
          </p:cNvSpPr>
          <p:nvPr/>
        </p:nvSpPr>
        <p:spPr>
          <a:xfrm>
            <a:off x="164352" y="3289806"/>
            <a:ext cx="8710706" cy="1486926"/>
          </a:xfrm>
          <a:prstGeom prst="rect">
            <a:avLst/>
          </a:prstGeom>
        </p:spPr>
        <p:txBody>
          <a:bodyPr vert="horz" wrap="square" lIns="81642" tIns="40821" rIns="81642" bIns="40821" rtlCol="0" anchor="t" anchorCtr="0">
            <a:spAutoFit/>
          </a:bodyPr>
          <a:lstStyle/>
          <a:p>
            <a:pPr defTabSz="816422">
              <a:lnSpc>
                <a:spcPct val="90000"/>
              </a:lnSpc>
              <a:spcBef>
                <a:spcPts val="268"/>
              </a:spcBef>
              <a:buClr>
                <a:schemeClr val="accent1">
                  <a:lumMod val="60000"/>
                  <a:lumOff val="40000"/>
                </a:schemeClr>
              </a:buClr>
              <a:buSzPct val="110000"/>
              <a:tabLst>
                <a:tab pos="4108450" algn="l"/>
              </a:tabLst>
              <a:defRPr/>
            </a:pPr>
            <a:r>
              <a:rPr lang="en-US" sz="2400" b="1" spc="-75" dirty="0" smtClean="0">
                <a:solidFill>
                  <a:schemeClr val="bg1"/>
                </a:solidFill>
              </a:rPr>
              <a:t>Mark Z. Jacobson</a:t>
            </a:r>
            <a:r>
              <a:rPr lang="en-US" sz="2400" b="1" spc="-75" dirty="0">
                <a:solidFill>
                  <a:schemeClr val="bg1"/>
                </a:solidFill>
              </a:rPr>
              <a:t>	</a:t>
            </a:r>
            <a:r>
              <a:rPr lang="en-US" sz="2400" b="1" spc="-75" dirty="0" smtClean="0">
                <a:solidFill>
                  <a:schemeClr val="bg1"/>
                </a:solidFill>
              </a:rPr>
              <a:t>2018 Gideon </a:t>
            </a:r>
            <a:r>
              <a:rPr lang="en-US" sz="2400" b="1" spc="-75" dirty="0" err="1" smtClean="0">
                <a:solidFill>
                  <a:schemeClr val="bg1"/>
                </a:solidFill>
              </a:rPr>
              <a:t>Rosenbluth</a:t>
            </a:r>
            <a:r>
              <a:rPr lang="en-US" sz="2400" b="1" spc="-75" dirty="0" smtClean="0">
                <a:solidFill>
                  <a:schemeClr val="bg1"/>
                </a:solidFill>
              </a:rPr>
              <a:t> Stanford University	</a:t>
            </a:r>
            <a:r>
              <a:rPr lang="en-US" sz="2400" b="1" spc="-75" dirty="0">
                <a:solidFill>
                  <a:schemeClr val="bg1"/>
                </a:solidFill>
              </a:rPr>
              <a:t>Memorial </a:t>
            </a:r>
            <a:r>
              <a:rPr lang="en-US" sz="2400" b="1" spc="-75" dirty="0" smtClean="0">
                <a:solidFill>
                  <a:schemeClr val="bg1"/>
                </a:solidFill>
              </a:rPr>
              <a:t>Lecture</a:t>
            </a:r>
          </a:p>
          <a:p>
            <a:pPr defTabSz="816422">
              <a:lnSpc>
                <a:spcPct val="90000"/>
              </a:lnSpc>
              <a:spcBef>
                <a:spcPts val="268"/>
              </a:spcBef>
              <a:buClr>
                <a:schemeClr val="accent1">
                  <a:lumMod val="60000"/>
                  <a:lumOff val="40000"/>
                </a:schemeClr>
              </a:buClr>
              <a:buSzPct val="110000"/>
              <a:tabLst>
                <a:tab pos="4108450" algn="l"/>
              </a:tabLst>
              <a:defRPr/>
            </a:pPr>
            <a:r>
              <a:rPr lang="en-US" sz="2400" b="1" spc="-75" dirty="0">
                <a:solidFill>
                  <a:schemeClr val="bg1"/>
                </a:solidFill>
              </a:rPr>
              <a:t>	</a:t>
            </a:r>
            <a:r>
              <a:rPr lang="en-US" sz="2400" b="1" spc="-75" dirty="0" smtClean="0">
                <a:solidFill>
                  <a:schemeClr val="bg1"/>
                </a:solidFill>
              </a:rPr>
              <a:t>Vancouver, British Columbia </a:t>
            </a:r>
            <a:r>
              <a:rPr lang="en-US" sz="2400" b="1" spc="-75" dirty="0">
                <a:solidFill>
                  <a:schemeClr val="bg1"/>
                </a:solidFill>
              </a:rPr>
              <a:t>	</a:t>
            </a:r>
            <a:r>
              <a:rPr lang="en-US" sz="2400" b="1" spc="-75" dirty="0" smtClean="0">
                <a:solidFill>
                  <a:schemeClr val="bg1"/>
                </a:solidFill>
              </a:rPr>
              <a:t>October 25, 2018</a:t>
            </a:r>
          </a:p>
        </p:txBody>
      </p:sp>
    </p:spTree>
    <p:extLst>
      <p:ext uri="{BB962C8B-B14F-4D97-AF65-F5344CB8AC3E}">
        <p14:creationId xmlns:p14="http://schemas.microsoft.com/office/powerpoint/2010/main" val="2304687321"/>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9144000" cy="4938718"/>
          </a:xfrm>
          <a:prstGeom prst="rect">
            <a:avLst/>
          </a:prstGeom>
        </p:spPr>
      </p:pic>
    </p:spTree>
    <p:extLst>
      <p:ext uri="{BB962C8B-B14F-4D97-AF65-F5344CB8AC3E}">
        <p14:creationId xmlns:p14="http://schemas.microsoft.com/office/powerpoint/2010/main" val="41084950"/>
      </p:ext>
    </p:extLst>
  </p:cSld>
  <p:clrMapOvr>
    <a:masterClrMapping/>
  </p:clrMapOvr>
  <mc:AlternateContent xmlns:mc="http://schemas.openxmlformats.org/markup-compatibility/2006" xmlns:p14="http://schemas.microsoft.com/office/powerpoint/2010/main">
    <mc:Choice Requires="p14">
      <p:transition p14:dur="0"/>
    </mc:Choice>
    <mc:Fallback xmlns:mv="urn:schemas-microsoft-com:mac:vml" xmlns="">
      <p:transition/>
    </mc:Fallback>
  </mc:AlternateContent>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0" y="0"/>
            <a:ext cx="9143999" cy="595923"/>
          </a:xfrm>
        </p:spPr>
        <p:txBody>
          <a:bodyPr/>
          <a:lstStyle/>
          <a:p>
            <a:pPr eaLnBrk="1" hangingPunct="1"/>
            <a:r>
              <a:rPr lang="en-US" sz="3300" b="1" spc="-75" dirty="0" smtClean="0"/>
              <a:t>What’s the Problem? Why act Quickly?</a:t>
            </a:r>
            <a:endParaRPr lang="en-US" sz="3300" spc="-75" dirty="0" smtClean="0"/>
          </a:p>
        </p:txBody>
      </p:sp>
      <p:sp>
        <p:nvSpPr>
          <p:cNvPr id="66563" name="Rectangle 4"/>
          <p:cNvSpPr>
            <a:spLocks noChangeArrowheads="1"/>
          </p:cNvSpPr>
          <p:nvPr/>
        </p:nvSpPr>
        <p:spPr bwMode="auto">
          <a:xfrm>
            <a:off x="0" y="769789"/>
            <a:ext cx="9144000" cy="4173303"/>
          </a:xfrm>
          <a:prstGeom prst="rect">
            <a:avLst/>
          </a:prstGeom>
          <a:noFill/>
          <a:ln w="9525">
            <a:noFill/>
            <a:miter lim="800000"/>
            <a:headEnd/>
            <a:tailEnd/>
          </a:ln>
        </p:spPr>
        <p:txBody>
          <a:bodyPr wrap="square" lIns="81642" tIns="40821" rIns="81642" bIns="40821">
            <a:prstTxWarp prst="textNoShape">
              <a:avLst/>
            </a:prstTxWarp>
            <a:spAutoFit/>
          </a:bodyPr>
          <a:lstStyle/>
          <a:p>
            <a:pPr marL="457200" indent="-457200">
              <a:lnSpc>
                <a:spcPct val="110000"/>
              </a:lnSpc>
            </a:pPr>
            <a:r>
              <a:rPr lang="en-US" sz="2200" spc="-75" dirty="0" smtClean="0">
                <a:solidFill>
                  <a:schemeClr val="tx1">
                    <a:lumMod val="75000"/>
                    <a:lumOff val="25000"/>
                  </a:schemeClr>
                </a:solidFill>
              </a:rPr>
              <a:t>Fossil-fuel + biofuel air pollution cause 4-</a:t>
            </a:r>
            <a:r>
              <a:rPr lang="en-US" sz="2200" spc="-75" dirty="0">
                <a:solidFill>
                  <a:schemeClr val="tx1">
                    <a:lumMod val="75000"/>
                    <a:lumOff val="25000"/>
                  </a:schemeClr>
                </a:solidFill>
              </a:rPr>
              <a:t>7 </a:t>
            </a:r>
            <a:r>
              <a:rPr lang="en-US" sz="2200" spc="-75" dirty="0" smtClean="0">
                <a:solidFill>
                  <a:schemeClr val="tx1">
                    <a:lumMod val="75000"/>
                    <a:lumOff val="25000"/>
                  </a:schemeClr>
                </a:solidFill>
              </a:rPr>
              <a:t>mil. premature air pollution deaths</a:t>
            </a:r>
            <a:r>
              <a:rPr lang="en-US" sz="2200" spc="-75" dirty="0">
                <a:solidFill>
                  <a:schemeClr val="tx1">
                    <a:lumMod val="75000"/>
                    <a:lumOff val="25000"/>
                  </a:schemeClr>
                </a:solidFill>
              </a:rPr>
              <a:t> </a:t>
            </a:r>
            <a:r>
              <a:rPr lang="en-US" sz="2200" spc="-75" dirty="0" smtClean="0">
                <a:solidFill>
                  <a:schemeClr val="tx1">
                    <a:lumMod val="75000"/>
                    <a:lumOff val="25000"/>
                  </a:schemeClr>
                </a:solidFill>
              </a:rPr>
              <a:t>per year worldwide costing ~$20-25 trillion/year</a:t>
            </a:r>
          </a:p>
          <a:p>
            <a:pPr marL="457200" indent="-457200">
              <a:lnSpc>
                <a:spcPct val="110000"/>
              </a:lnSpc>
            </a:pPr>
            <a:endParaRPr lang="en-US" sz="2200" spc="-75" dirty="0">
              <a:solidFill>
                <a:schemeClr val="tx1">
                  <a:lumMod val="75000"/>
                  <a:lumOff val="25000"/>
                </a:schemeClr>
              </a:solidFill>
            </a:endParaRPr>
          </a:p>
          <a:p>
            <a:pPr marL="457200" indent="-457200">
              <a:lnSpc>
                <a:spcPct val="110000"/>
              </a:lnSpc>
            </a:pPr>
            <a:r>
              <a:rPr lang="en-US" sz="2200" spc="-75" dirty="0" smtClean="0">
                <a:solidFill>
                  <a:schemeClr val="tx1">
                    <a:lumMod val="75000"/>
                    <a:lumOff val="25000"/>
                  </a:schemeClr>
                </a:solidFill>
              </a:rPr>
              <a:t>Global warming due to world emissions will cost ~$25-30 trillion per year by 2050. </a:t>
            </a:r>
          </a:p>
          <a:p>
            <a:pPr marL="457200" indent="-457200">
              <a:lnSpc>
                <a:spcPct val="110000"/>
              </a:lnSpc>
            </a:pPr>
            <a:endParaRPr lang="en-US" sz="2200" spc="-75" dirty="0" smtClean="0">
              <a:solidFill>
                <a:schemeClr val="tx1">
                  <a:lumMod val="75000"/>
                  <a:lumOff val="25000"/>
                </a:schemeClr>
              </a:solidFill>
            </a:endParaRPr>
          </a:p>
          <a:p>
            <a:pPr marL="457200" indent="-457200">
              <a:lnSpc>
                <a:spcPct val="110000"/>
              </a:lnSpc>
            </a:pPr>
            <a:r>
              <a:rPr lang="en-US" sz="2200" spc="-75" dirty="0" smtClean="0">
                <a:solidFill>
                  <a:schemeClr val="tx1">
                    <a:lumMod val="75000"/>
                    <a:lumOff val="25000"/>
                  </a:schemeClr>
                </a:solidFill>
              </a:rPr>
              <a:t>Fossil fuels are limited resources, and their continued use must increase energy prices and economic</a:t>
            </a:r>
            <a:r>
              <a:rPr lang="en-US" sz="2200" spc="-75" dirty="0">
                <a:solidFill>
                  <a:schemeClr val="tx1">
                    <a:lumMod val="75000"/>
                    <a:lumOff val="25000"/>
                  </a:schemeClr>
                </a:solidFill>
              </a:rPr>
              <a:t>, </a:t>
            </a:r>
            <a:r>
              <a:rPr lang="en-US" sz="2200" spc="-75" dirty="0" smtClean="0">
                <a:solidFill>
                  <a:schemeClr val="tx1">
                    <a:lumMod val="75000"/>
                    <a:lumOff val="25000"/>
                  </a:schemeClr>
                </a:solidFill>
              </a:rPr>
              <a:t>political, and social instability</a:t>
            </a:r>
            <a:endParaRPr lang="en-US" sz="2200" spc="-75" dirty="0">
              <a:solidFill>
                <a:schemeClr val="tx1">
                  <a:lumMod val="75000"/>
                  <a:lumOff val="25000"/>
                </a:schemeClr>
              </a:solidFill>
            </a:endParaRPr>
          </a:p>
          <a:p>
            <a:pPr marL="457200" indent="-457200">
              <a:lnSpc>
                <a:spcPct val="110000"/>
              </a:lnSpc>
            </a:pPr>
            <a:endParaRPr lang="en-US" sz="2200" spc="-75" dirty="0" smtClean="0">
              <a:solidFill>
                <a:schemeClr val="tx1">
                  <a:lumMod val="75000"/>
                  <a:lumOff val="25000"/>
                </a:schemeClr>
              </a:solidFill>
            </a:endParaRPr>
          </a:p>
          <a:p>
            <a:pPr marL="457200" indent="-457200">
              <a:lnSpc>
                <a:spcPct val="110000"/>
              </a:lnSpc>
            </a:pPr>
            <a:endParaRPr lang="en-US" sz="2200" spc="-75" dirty="0" smtClean="0">
              <a:solidFill>
                <a:srgbClr val="FF0000"/>
              </a:solidFill>
              <a:sym typeface="Wingdings"/>
            </a:endParaRPr>
          </a:p>
          <a:p>
            <a:pPr marL="457200" indent="-457200">
              <a:lnSpc>
                <a:spcPct val="110000"/>
              </a:lnSpc>
            </a:pPr>
            <a:r>
              <a:rPr lang="en-US" sz="2200" spc="-75" dirty="0" smtClean="0">
                <a:solidFill>
                  <a:srgbClr val="FF0000"/>
                </a:solidFill>
                <a:sym typeface="Wingdings"/>
              </a:rPr>
              <a:t>Drastic problems require immediate solutions. </a:t>
            </a:r>
            <a:endParaRPr lang="en-US" sz="2200" spc="-75" dirty="0" smtClean="0">
              <a:solidFill>
                <a:srgbClr val="FF0000"/>
              </a:solidFill>
            </a:endParaRPr>
          </a:p>
        </p:txBody>
      </p:sp>
    </p:spTree>
    <p:extLst>
      <p:ext uri="{BB962C8B-B14F-4D97-AF65-F5344CB8AC3E}">
        <p14:creationId xmlns:p14="http://schemas.microsoft.com/office/powerpoint/2010/main" val="2187435860"/>
      </p:ext>
    </p:extLst>
  </p:cSld>
  <p:clrMapOvr>
    <a:masterClrMapping/>
  </p:clrMapOvr>
  <mc:AlternateContent xmlns:mc="http://schemas.openxmlformats.org/markup-compatibility/2006" xmlns:p14="http://schemas.microsoft.com/office/powerpoint/2010/main">
    <mc:Choice Requires="p14">
      <p:transition p14:dur="0"/>
    </mc:Choice>
    <mc:Fallback xmlns:mv="urn:schemas-microsoft-com:mac:vml" xmlns="">
      <p:transition/>
    </mc:Fallback>
  </mc:AlternateContent>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118655" y="3929195"/>
            <a:ext cx="8597556" cy="343595"/>
          </a:xfrm>
          <a:prstGeom prst="rect">
            <a:avLst/>
          </a:prstGeom>
          <a:solidFill>
            <a:srgbClr val="800000"/>
          </a:solidFill>
          <a:ln>
            <a:noFill/>
          </a:ln>
        </p:spPr>
        <p:style>
          <a:lnRef idx="1">
            <a:schemeClr val="accent1"/>
          </a:lnRef>
          <a:fillRef idx="3">
            <a:schemeClr val="accent1"/>
          </a:fillRef>
          <a:effectRef idx="2">
            <a:schemeClr val="accent1"/>
          </a:effectRef>
          <a:fontRef idx="minor">
            <a:schemeClr val="lt1"/>
          </a:fontRef>
        </p:style>
        <p:txBody>
          <a:bodyPr lIns="45720" tIns="22860" rIns="45720" bIns="22860" rtlCol="0" anchor="ctr"/>
          <a:lstStyle/>
          <a:p>
            <a:pPr algn="ctr"/>
            <a:endParaRPr lang="en-US"/>
          </a:p>
        </p:txBody>
      </p:sp>
      <p:sp>
        <p:nvSpPr>
          <p:cNvPr id="8" name="Rectangle 7"/>
          <p:cNvSpPr/>
          <p:nvPr/>
        </p:nvSpPr>
        <p:spPr>
          <a:xfrm>
            <a:off x="161456" y="1328200"/>
            <a:ext cx="8581491" cy="351118"/>
          </a:xfrm>
          <a:prstGeom prst="rect">
            <a:avLst/>
          </a:prstGeom>
          <a:solidFill>
            <a:srgbClr val="008000"/>
          </a:solidFill>
          <a:ln>
            <a:noFill/>
          </a:ln>
        </p:spPr>
        <p:style>
          <a:lnRef idx="1">
            <a:schemeClr val="accent1"/>
          </a:lnRef>
          <a:fillRef idx="3">
            <a:schemeClr val="accent1"/>
          </a:fillRef>
          <a:effectRef idx="2">
            <a:schemeClr val="accent1"/>
          </a:effectRef>
          <a:fontRef idx="minor">
            <a:schemeClr val="lt1"/>
          </a:fontRef>
        </p:style>
        <p:txBody>
          <a:bodyPr lIns="45720" tIns="22860" rIns="45720" bIns="22860" rtlCol="0" anchor="ctr"/>
          <a:lstStyle/>
          <a:p>
            <a:pPr algn="ctr"/>
            <a:endParaRPr lang="en-US"/>
          </a:p>
        </p:txBody>
      </p:sp>
      <p:sp>
        <p:nvSpPr>
          <p:cNvPr id="9" name="Content Placeholder 8"/>
          <p:cNvSpPr>
            <a:spLocks noGrp="1"/>
          </p:cNvSpPr>
          <p:nvPr>
            <p:ph idx="1"/>
          </p:nvPr>
        </p:nvSpPr>
        <p:spPr>
          <a:xfrm>
            <a:off x="121582" y="1391740"/>
            <a:ext cx="9022418" cy="3068209"/>
          </a:xfrm>
        </p:spPr>
        <p:txBody>
          <a:bodyPr>
            <a:noAutofit/>
          </a:bodyPr>
          <a:lstStyle/>
          <a:p>
            <a:pPr>
              <a:buNone/>
              <a:tabLst>
                <a:tab pos="1766888" algn="l"/>
                <a:tab pos="3824288" algn="l"/>
                <a:tab pos="6350000" algn="l"/>
              </a:tabLst>
            </a:pPr>
            <a:r>
              <a:rPr lang="en-US" sz="1600" b="1" spc="-75" dirty="0" smtClean="0">
                <a:solidFill>
                  <a:schemeClr val="bg1">
                    <a:lumMod val="95000"/>
                  </a:schemeClr>
                </a:solidFill>
              </a:rPr>
              <a:t>ELECTRICITY	</a:t>
            </a:r>
            <a:r>
              <a:rPr lang="en-US" sz="1600" b="1" spc="-75" dirty="0" smtClean="0">
                <a:solidFill>
                  <a:schemeClr val="bg1">
                    <a:lumMod val="95000"/>
                  </a:schemeClr>
                </a:solidFill>
                <a:latin typeface="News Gothic MT (Body)"/>
                <a:cs typeface="News Gothic MT (Body)"/>
              </a:rPr>
              <a:t>TRANSPORTATION	HEATING</a:t>
            </a:r>
            <a:r>
              <a:rPr lang="en-US" sz="1600" b="1" spc="-75" dirty="0" smtClean="0">
                <a:solidFill>
                  <a:schemeClr val="bg1">
                    <a:lumMod val="95000"/>
                  </a:schemeClr>
                </a:solidFill>
              </a:rPr>
              <a:t>/COOLING	INDUSTRY</a:t>
            </a:r>
          </a:p>
          <a:p>
            <a:pPr>
              <a:buNone/>
              <a:tabLst>
                <a:tab pos="1711325" algn="l"/>
                <a:tab pos="3824288" algn="l"/>
                <a:tab pos="6350000" algn="l"/>
              </a:tabLst>
            </a:pPr>
            <a:r>
              <a:rPr lang="en-US" sz="2000" spc="-75" dirty="0"/>
              <a:t>W</a:t>
            </a:r>
            <a:r>
              <a:rPr lang="en-US" sz="2000" spc="-75" dirty="0" smtClean="0"/>
              <a:t>ind</a:t>
            </a:r>
            <a:r>
              <a:rPr lang="en-US" sz="2000" spc="-75" dirty="0"/>
              <a:t>	</a:t>
            </a:r>
            <a:r>
              <a:rPr lang="en-US" sz="2000" spc="-75" dirty="0" smtClean="0"/>
              <a:t>Battery-electric	Electric heat pumps</a:t>
            </a:r>
            <a:r>
              <a:rPr lang="en-US" sz="2000" spc="-75" dirty="0"/>
              <a:t>	Electric arc furnaces</a:t>
            </a:r>
            <a:endParaRPr lang="en-US" sz="2000" spc="-75" dirty="0" smtClean="0"/>
          </a:p>
          <a:p>
            <a:pPr marL="287468" indent="-278892">
              <a:spcBef>
                <a:spcPts val="132"/>
              </a:spcBef>
              <a:buNone/>
              <a:tabLst>
                <a:tab pos="1711325" algn="l"/>
                <a:tab pos="3824288" algn="l"/>
                <a:tab pos="6350000" algn="l"/>
              </a:tabLst>
            </a:pPr>
            <a:r>
              <a:rPr lang="en-US" sz="2000" spc="-75" dirty="0" smtClean="0"/>
              <a:t>Solar PV/CSP	HFC-BE hybrids	</a:t>
            </a:r>
            <a:r>
              <a:rPr lang="en-US" sz="2000" spc="-75" dirty="0"/>
              <a:t>Solar water preheat</a:t>
            </a:r>
            <a:r>
              <a:rPr lang="en-US" sz="2000" spc="-75" dirty="0" smtClean="0"/>
              <a:t>	</a:t>
            </a:r>
            <a:r>
              <a:rPr lang="en-US" sz="2000" spc="-75" dirty="0"/>
              <a:t>Induction furnaces</a:t>
            </a:r>
            <a:endParaRPr lang="en-US" sz="2000" spc="-75" dirty="0" smtClean="0"/>
          </a:p>
          <a:p>
            <a:pPr marL="287468" indent="-278892">
              <a:spcBef>
                <a:spcPts val="132"/>
              </a:spcBef>
              <a:buNone/>
              <a:tabLst>
                <a:tab pos="1711325" algn="l"/>
                <a:tab pos="3824288" algn="l"/>
                <a:tab pos="6350000" algn="l"/>
              </a:tabLst>
            </a:pPr>
            <a:r>
              <a:rPr lang="en-US" sz="2000" spc="-75" dirty="0" smtClean="0"/>
              <a:t>Geothermal</a:t>
            </a:r>
            <a:r>
              <a:rPr lang="en-US" sz="2000" spc="-75" dirty="0"/>
              <a:t>	</a:t>
            </a:r>
            <a:r>
              <a:rPr lang="en-US" sz="2000" spc="-75" baseline="-25000" dirty="0" smtClean="0"/>
              <a:t>	</a:t>
            </a:r>
            <a:r>
              <a:rPr lang="en-US" sz="2000" spc="-75" dirty="0" smtClean="0"/>
              <a:t>	</a:t>
            </a:r>
            <a:r>
              <a:rPr lang="en-US" sz="2000" spc="-75" dirty="0"/>
              <a:t>Dielectric heating</a:t>
            </a:r>
            <a:endParaRPr lang="en-US" sz="2000" spc="-75" baseline="-25000" dirty="0" smtClean="0"/>
          </a:p>
          <a:p>
            <a:pPr marL="287338" indent="-277813">
              <a:spcBef>
                <a:spcPts val="132"/>
              </a:spcBef>
              <a:buNone/>
              <a:tabLst>
                <a:tab pos="1711325" algn="l"/>
                <a:tab pos="3824288" algn="l"/>
                <a:tab pos="6350000" algn="l"/>
              </a:tabLst>
            </a:pPr>
            <a:r>
              <a:rPr lang="en-US" sz="2000" spc="-75" dirty="0" smtClean="0"/>
              <a:t>Hydro			</a:t>
            </a:r>
          </a:p>
          <a:p>
            <a:pPr marL="287338" indent="-277813">
              <a:spcBef>
                <a:spcPts val="132"/>
              </a:spcBef>
              <a:buNone/>
              <a:tabLst>
                <a:tab pos="1711325" algn="l"/>
                <a:tab pos="3824288" algn="l"/>
                <a:tab pos="6350000" algn="l"/>
              </a:tabLst>
            </a:pPr>
            <a:r>
              <a:rPr lang="en-US" sz="2000" spc="-75" dirty="0" smtClean="0"/>
              <a:t>Tidal/Wave	</a:t>
            </a:r>
          </a:p>
        </p:txBody>
      </p:sp>
      <p:sp>
        <p:nvSpPr>
          <p:cNvPr id="11" name="TextBox 10"/>
          <p:cNvSpPr txBox="1"/>
          <p:nvPr/>
        </p:nvSpPr>
        <p:spPr>
          <a:xfrm>
            <a:off x="8904947" y="1303333"/>
            <a:ext cx="92333" cy="292388"/>
          </a:xfrm>
          <a:prstGeom prst="rect">
            <a:avLst/>
          </a:prstGeom>
          <a:noFill/>
        </p:spPr>
        <p:txBody>
          <a:bodyPr wrap="none" lIns="45720" tIns="22860" rIns="45720" bIns="22860" rtlCol="0">
            <a:spAutoFit/>
          </a:bodyPr>
          <a:lstStyle/>
          <a:p>
            <a:endParaRPr lang="en-US" dirty="0"/>
          </a:p>
        </p:txBody>
      </p:sp>
      <p:sp>
        <p:nvSpPr>
          <p:cNvPr id="10" name="Rectangle 2"/>
          <p:cNvSpPr>
            <a:spLocks noGrp="1" noChangeArrowheads="1"/>
          </p:cNvSpPr>
          <p:nvPr>
            <p:ph type="title"/>
          </p:nvPr>
        </p:nvSpPr>
        <p:spPr>
          <a:xfrm>
            <a:off x="0" y="352452"/>
            <a:ext cx="9144000" cy="857250"/>
          </a:xfrm>
        </p:spPr>
        <p:txBody>
          <a:bodyPr/>
          <a:lstStyle/>
          <a:p>
            <a:r>
              <a:rPr lang="en-US" sz="2600" b="1" spc="-75" dirty="0"/>
              <a:t>Wind, Water, Solar (WWS) Solution</a:t>
            </a:r>
            <a:br>
              <a:rPr lang="en-US" sz="2600" b="1" spc="-75" dirty="0"/>
            </a:br>
            <a:r>
              <a:rPr lang="en-US" sz="2600" b="1" spc="-75" dirty="0">
                <a:solidFill>
                  <a:srgbClr val="FF0000"/>
                </a:solidFill>
              </a:rPr>
              <a:t>Electrify or Provide Direct Heat For All Sectors and Provide the Electricity and Heat with 100% WWS</a:t>
            </a:r>
            <a:endParaRPr lang="en-US" sz="2600" spc="-75" dirty="0" smtClean="0"/>
          </a:p>
        </p:txBody>
      </p:sp>
    </p:spTree>
    <p:extLst>
      <p:ext uri="{BB962C8B-B14F-4D97-AF65-F5344CB8AC3E}">
        <p14:creationId xmlns:p14="http://schemas.microsoft.com/office/powerpoint/2010/main" val="501023921"/>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2"/>
          <p:cNvSpPr txBox="1">
            <a:spLocks noChangeArrowheads="1"/>
          </p:cNvSpPr>
          <p:nvPr/>
        </p:nvSpPr>
        <p:spPr>
          <a:xfrm>
            <a:off x="0" y="486123"/>
            <a:ext cx="9245600" cy="647700"/>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3600" b="1" spc="-75" dirty="0"/>
              <a:t>Industrial Heat: Replace Fossils With Electricity</a:t>
            </a:r>
            <a:endParaRPr lang="en-US" sz="3600" b="1" spc="-75" dirty="0">
              <a:solidFill>
                <a:srgbClr val="404040"/>
              </a:solidFill>
            </a:endParaRPr>
          </a:p>
        </p:txBody>
      </p:sp>
      <p:sp>
        <p:nvSpPr>
          <p:cNvPr id="15" name="Rectangle 14"/>
          <p:cNvSpPr/>
          <p:nvPr/>
        </p:nvSpPr>
        <p:spPr>
          <a:xfrm>
            <a:off x="1213556" y="4054216"/>
            <a:ext cx="1954381" cy="338554"/>
          </a:xfrm>
          <a:prstGeom prst="rect">
            <a:avLst/>
          </a:prstGeom>
        </p:spPr>
        <p:txBody>
          <a:bodyPr wrap="none">
            <a:spAutoFit/>
          </a:bodyPr>
          <a:lstStyle/>
          <a:p>
            <a:r>
              <a:rPr lang="en-US" spc="-75" dirty="0" smtClean="0">
                <a:solidFill>
                  <a:srgbClr val="FF0000"/>
                </a:solidFill>
              </a:rPr>
              <a:t>Electric Arc Furnace</a:t>
            </a:r>
          </a:p>
        </p:txBody>
      </p:sp>
      <p:sp>
        <p:nvSpPr>
          <p:cNvPr id="16" name="Rectangle 15"/>
          <p:cNvSpPr/>
          <p:nvPr/>
        </p:nvSpPr>
        <p:spPr>
          <a:xfrm>
            <a:off x="5839922" y="4208102"/>
            <a:ext cx="2495395" cy="338554"/>
          </a:xfrm>
          <a:prstGeom prst="rect">
            <a:avLst/>
          </a:prstGeom>
        </p:spPr>
        <p:txBody>
          <a:bodyPr wrap="none">
            <a:spAutoFit/>
          </a:bodyPr>
          <a:lstStyle/>
          <a:p>
            <a:r>
              <a:rPr lang="en-US" spc="-75" dirty="0" smtClean="0">
                <a:solidFill>
                  <a:srgbClr val="FF0000"/>
                </a:solidFill>
              </a:rPr>
              <a:t>Electric Induction Furnace</a:t>
            </a:r>
          </a:p>
        </p:txBody>
      </p:sp>
      <p:pic>
        <p:nvPicPr>
          <p:cNvPr id="2" name="Picture 1"/>
          <p:cNvPicPr>
            <a:picLocks noChangeAspect="1"/>
          </p:cNvPicPr>
          <p:nvPr/>
        </p:nvPicPr>
        <p:blipFill>
          <a:blip r:embed="rId3"/>
          <a:stretch>
            <a:fillRect/>
          </a:stretch>
        </p:blipFill>
        <p:spPr>
          <a:xfrm>
            <a:off x="0" y="1858432"/>
            <a:ext cx="4961938" cy="2106790"/>
          </a:xfrm>
          <a:prstGeom prst="rect">
            <a:avLst/>
          </a:prstGeom>
        </p:spPr>
      </p:pic>
      <p:pic>
        <p:nvPicPr>
          <p:cNvPr id="3" name="Picture 2"/>
          <p:cNvPicPr>
            <a:picLocks noChangeAspect="1"/>
          </p:cNvPicPr>
          <p:nvPr/>
        </p:nvPicPr>
        <p:blipFill>
          <a:blip r:embed="rId4"/>
          <a:stretch>
            <a:fillRect/>
          </a:stretch>
        </p:blipFill>
        <p:spPr>
          <a:xfrm>
            <a:off x="4954410" y="1436511"/>
            <a:ext cx="4189590" cy="2789751"/>
          </a:xfrm>
          <a:prstGeom prst="rect">
            <a:avLst/>
          </a:prstGeom>
        </p:spPr>
      </p:pic>
    </p:spTree>
    <p:extLst>
      <p:ext uri="{BB962C8B-B14F-4D97-AF65-F5344CB8AC3E}">
        <p14:creationId xmlns:p14="http://schemas.microsoft.com/office/powerpoint/2010/main" val="1068872848"/>
      </p:ext>
    </p:extLst>
  </p:cSld>
  <p:clrMapOvr>
    <a:masterClrMapping/>
  </p:clrMapOvr>
  <p:transition xmlns:p14="http://schemas.microsoft.com/office/powerpoint/2010/main" spd="med">
    <p:fade/>
  </p:transition>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p:cNvPicPr>
            <a:picLocks noChangeAspect="1"/>
          </p:cNvPicPr>
          <p:nvPr/>
        </p:nvPicPr>
        <p:blipFill>
          <a:blip r:embed="rId3"/>
          <a:stretch>
            <a:fillRect/>
          </a:stretch>
        </p:blipFill>
        <p:spPr>
          <a:xfrm>
            <a:off x="5091288" y="2863143"/>
            <a:ext cx="3290713" cy="1974427"/>
          </a:xfrm>
          <a:prstGeom prst="rect">
            <a:avLst/>
          </a:prstGeom>
        </p:spPr>
      </p:pic>
      <p:sp>
        <p:nvSpPr>
          <p:cNvPr id="13" name="Rectangle 12"/>
          <p:cNvSpPr/>
          <p:nvPr/>
        </p:nvSpPr>
        <p:spPr>
          <a:xfrm>
            <a:off x="1468968" y="2527301"/>
            <a:ext cx="1780706" cy="328661"/>
          </a:xfrm>
          <a:prstGeom prst="rect">
            <a:avLst/>
          </a:prstGeom>
        </p:spPr>
        <p:txBody>
          <a:bodyPr wrap="none" lIns="81642" tIns="40821" rIns="81642" bIns="40821">
            <a:spAutoFit/>
          </a:bodyPr>
          <a:lstStyle/>
          <a:p>
            <a:r>
              <a:rPr lang="en-US" spc="-75" dirty="0" smtClean="0">
                <a:solidFill>
                  <a:srgbClr val="FF0000"/>
                </a:solidFill>
              </a:rPr>
              <a:t>Tesla semi</a:t>
            </a:r>
            <a:r>
              <a:rPr lang="en-US" spc="-75" dirty="0">
                <a:solidFill>
                  <a:srgbClr val="FF0000"/>
                </a:solidFill>
              </a:rPr>
              <a:t> </a:t>
            </a:r>
            <a:r>
              <a:rPr lang="en-US" spc="-75" dirty="0" smtClean="0">
                <a:solidFill>
                  <a:srgbClr val="FF0000"/>
                </a:solidFill>
              </a:rPr>
              <a:t>electric</a:t>
            </a:r>
            <a:endParaRPr lang="en-US" spc="-75" dirty="0">
              <a:solidFill>
                <a:srgbClr val="FF0000"/>
              </a:solidFill>
            </a:endParaRPr>
          </a:p>
        </p:txBody>
      </p:sp>
      <p:sp>
        <p:nvSpPr>
          <p:cNvPr id="17" name="Rectangle 16"/>
          <p:cNvSpPr/>
          <p:nvPr/>
        </p:nvSpPr>
        <p:spPr>
          <a:xfrm>
            <a:off x="5024867" y="4814839"/>
            <a:ext cx="3465362" cy="328661"/>
          </a:xfrm>
          <a:prstGeom prst="rect">
            <a:avLst/>
          </a:prstGeom>
        </p:spPr>
        <p:txBody>
          <a:bodyPr wrap="none" lIns="81642" tIns="40821" rIns="81642" bIns="40821">
            <a:spAutoFit/>
          </a:bodyPr>
          <a:lstStyle/>
          <a:p>
            <a:r>
              <a:rPr lang="en-US" spc="-75" dirty="0" smtClean="0">
                <a:solidFill>
                  <a:srgbClr val="FF0000"/>
                </a:solidFill>
              </a:rPr>
              <a:t>Hydrogen fuel cell–electric hybrid bus</a:t>
            </a:r>
            <a:endParaRPr lang="en-US" spc="-75" dirty="0">
              <a:solidFill>
                <a:srgbClr val="FF0000"/>
              </a:solidFill>
            </a:endParaRPr>
          </a:p>
        </p:txBody>
      </p:sp>
      <p:sp>
        <p:nvSpPr>
          <p:cNvPr id="19" name="Rectangle 18"/>
          <p:cNvSpPr/>
          <p:nvPr/>
        </p:nvSpPr>
        <p:spPr>
          <a:xfrm>
            <a:off x="1754492" y="4814839"/>
            <a:ext cx="1887806" cy="328661"/>
          </a:xfrm>
          <a:prstGeom prst="rect">
            <a:avLst/>
          </a:prstGeom>
        </p:spPr>
        <p:txBody>
          <a:bodyPr wrap="none" lIns="81642" tIns="40821" rIns="81642" bIns="40821">
            <a:spAutoFit/>
          </a:bodyPr>
          <a:lstStyle/>
          <a:p>
            <a:r>
              <a:rPr lang="en-US" spc="-75" dirty="0" err="1" smtClean="0">
                <a:solidFill>
                  <a:srgbClr val="FF0000"/>
                </a:solidFill>
              </a:rPr>
              <a:t>Protera</a:t>
            </a:r>
            <a:r>
              <a:rPr lang="en-US" spc="-75" dirty="0" smtClean="0">
                <a:solidFill>
                  <a:srgbClr val="FF0000"/>
                </a:solidFill>
              </a:rPr>
              <a:t> electric bus</a:t>
            </a:r>
            <a:endParaRPr lang="en-US" spc="-75" dirty="0">
              <a:solidFill>
                <a:srgbClr val="FF0000"/>
              </a:solidFill>
            </a:endParaRPr>
          </a:p>
        </p:txBody>
      </p:sp>
      <p:sp>
        <p:nvSpPr>
          <p:cNvPr id="14" name="Rectangle 13"/>
          <p:cNvSpPr/>
          <p:nvPr/>
        </p:nvSpPr>
        <p:spPr>
          <a:xfrm>
            <a:off x="5085927" y="2557183"/>
            <a:ext cx="3240440" cy="328661"/>
          </a:xfrm>
          <a:prstGeom prst="rect">
            <a:avLst/>
          </a:prstGeom>
        </p:spPr>
        <p:txBody>
          <a:bodyPr wrap="none" lIns="81642" tIns="40821" rIns="81642" bIns="40821">
            <a:spAutoFit/>
          </a:bodyPr>
          <a:lstStyle/>
          <a:p>
            <a:r>
              <a:rPr lang="en-US" spc="-75" dirty="0" smtClean="0">
                <a:solidFill>
                  <a:srgbClr val="FF0000"/>
                </a:solidFill>
              </a:rPr>
              <a:t>Nikola One </a:t>
            </a:r>
            <a:r>
              <a:rPr lang="en-US" spc="-75" dirty="0">
                <a:solidFill>
                  <a:srgbClr val="FF0000"/>
                </a:solidFill>
              </a:rPr>
              <a:t>s</a:t>
            </a:r>
            <a:r>
              <a:rPr lang="en-US" spc="-75" dirty="0" smtClean="0">
                <a:solidFill>
                  <a:srgbClr val="FF0000"/>
                </a:solidFill>
              </a:rPr>
              <a:t>emi hydrogen fuel cell</a:t>
            </a:r>
            <a:endParaRPr lang="en-US" spc="-75" dirty="0">
              <a:solidFill>
                <a:srgbClr val="FF0000"/>
              </a:solidFill>
            </a:endParaRPr>
          </a:p>
        </p:txBody>
      </p:sp>
      <p:sp>
        <p:nvSpPr>
          <p:cNvPr id="18" name="Rectangle 2"/>
          <p:cNvSpPr txBox="1">
            <a:spLocks noChangeArrowheads="1"/>
          </p:cNvSpPr>
          <p:nvPr/>
        </p:nvSpPr>
        <p:spPr>
          <a:xfrm>
            <a:off x="0" y="0"/>
            <a:ext cx="9245600" cy="647700"/>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3200" b="1" spc="-75" dirty="0" smtClean="0"/>
              <a:t>Electric &amp; Hydrogen Fuel Cell Trucks and Buses</a:t>
            </a:r>
            <a:endParaRPr lang="en-US" sz="3200" b="1" spc="-75" dirty="0">
              <a:solidFill>
                <a:srgbClr val="404040"/>
              </a:solidFill>
            </a:endParaRPr>
          </a:p>
        </p:txBody>
      </p:sp>
      <p:pic>
        <p:nvPicPr>
          <p:cNvPr id="22" name="Picture 21"/>
          <p:cNvPicPr>
            <a:picLocks noChangeAspect="1"/>
          </p:cNvPicPr>
          <p:nvPr/>
        </p:nvPicPr>
        <p:blipFill>
          <a:blip r:embed="rId4"/>
          <a:stretch>
            <a:fillRect/>
          </a:stretch>
        </p:blipFill>
        <p:spPr>
          <a:xfrm>
            <a:off x="733779" y="675920"/>
            <a:ext cx="3593788" cy="1807635"/>
          </a:xfrm>
          <a:prstGeom prst="rect">
            <a:avLst/>
          </a:prstGeom>
        </p:spPr>
      </p:pic>
      <p:pic>
        <p:nvPicPr>
          <p:cNvPr id="4" name="Picture 3"/>
          <p:cNvPicPr>
            <a:picLocks noChangeAspect="1"/>
          </p:cNvPicPr>
          <p:nvPr/>
        </p:nvPicPr>
        <p:blipFill>
          <a:blip r:embed="rId5"/>
          <a:stretch>
            <a:fillRect/>
          </a:stretch>
        </p:blipFill>
        <p:spPr>
          <a:xfrm>
            <a:off x="4806245" y="619476"/>
            <a:ext cx="3646310" cy="1918483"/>
          </a:xfrm>
          <a:prstGeom prst="rect">
            <a:avLst/>
          </a:prstGeom>
        </p:spPr>
      </p:pic>
      <p:pic>
        <p:nvPicPr>
          <p:cNvPr id="5" name="Picture 4"/>
          <p:cNvPicPr>
            <a:picLocks noChangeAspect="1"/>
          </p:cNvPicPr>
          <p:nvPr/>
        </p:nvPicPr>
        <p:blipFill>
          <a:blip r:embed="rId6"/>
          <a:stretch>
            <a:fillRect/>
          </a:stretch>
        </p:blipFill>
        <p:spPr>
          <a:xfrm>
            <a:off x="973667" y="2847622"/>
            <a:ext cx="3372556" cy="2023533"/>
          </a:xfrm>
          <a:prstGeom prst="rect">
            <a:avLst/>
          </a:prstGeom>
        </p:spPr>
      </p:pic>
    </p:spTree>
    <p:extLst>
      <p:ext uri="{BB962C8B-B14F-4D97-AF65-F5344CB8AC3E}">
        <p14:creationId xmlns:p14="http://schemas.microsoft.com/office/powerpoint/2010/main" val="2406020181"/>
      </p:ext>
    </p:extLst>
  </p:cSld>
  <p:clrMapOvr>
    <a:masterClrMapping/>
  </p:clrMapOvr>
  <p:transition xmlns:p14="http://schemas.microsoft.com/office/powerpoint/2010/main" spd="med">
    <p:fade/>
  </p:transition>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 name="Chart 21">
            <a:extLst>
              <a:ext uri="{FF2B5EF4-FFF2-40B4-BE49-F238E27FC236}">
                <a16:creationId xmlns:a16="http://schemas.microsoft.com/office/drawing/2014/main" xmlns="" id="{42EF05E7-B638-5947-A79D-A8FD66616C2E}"/>
              </a:ext>
            </a:extLst>
          </p:cNvPr>
          <p:cNvGraphicFramePr>
            <a:graphicFrameLocks/>
          </p:cNvGraphicFramePr>
          <p:nvPr>
            <p:extLst>
              <p:ext uri="{D42A27DB-BD31-4B8C-83A1-F6EECF244321}">
                <p14:modId xmlns:p14="http://schemas.microsoft.com/office/powerpoint/2010/main" val="532239912"/>
              </p:ext>
            </p:extLst>
          </p:nvPr>
        </p:nvGraphicFramePr>
        <p:xfrm>
          <a:off x="6184490" y="1115616"/>
          <a:ext cx="2817742" cy="3702191"/>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21" name="Chart 20">
            <a:extLst>
              <a:ext uri="{FF2B5EF4-FFF2-40B4-BE49-F238E27FC236}">
                <a16:creationId xmlns:a16="http://schemas.microsoft.com/office/drawing/2014/main" xmlns="" id="{97B3A234-18FC-234B-93FC-5B78EE7A95EC}"/>
              </a:ext>
            </a:extLst>
          </p:cNvPr>
          <p:cNvGraphicFramePr>
            <a:graphicFrameLocks/>
          </p:cNvGraphicFramePr>
          <p:nvPr>
            <p:extLst>
              <p:ext uri="{D42A27DB-BD31-4B8C-83A1-F6EECF244321}">
                <p14:modId xmlns:p14="http://schemas.microsoft.com/office/powerpoint/2010/main" val="3435195964"/>
              </p:ext>
            </p:extLst>
          </p:nvPr>
        </p:nvGraphicFramePr>
        <p:xfrm>
          <a:off x="552202" y="1115616"/>
          <a:ext cx="2820262" cy="3702191"/>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66" name="Table 65">
            <a:extLst>
              <a:ext uri="{FF2B5EF4-FFF2-40B4-BE49-F238E27FC236}">
                <a16:creationId xmlns:a16="http://schemas.microsoft.com/office/drawing/2014/main" xmlns="" id="{BAE10E05-E42B-8C4E-B6BC-A26F75B0A73D}"/>
              </a:ext>
            </a:extLst>
          </p:cNvPr>
          <p:cNvGraphicFramePr>
            <a:graphicFrameLocks noGrp="1"/>
          </p:cNvGraphicFramePr>
          <p:nvPr>
            <p:extLst>
              <p:ext uri="{D42A27DB-BD31-4B8C-83A1-F6EECF244321}">
                <p14:modId xmlns:p14="http://schemas.microsoft.com/office/powerpoint/2010/main" val="4155010941"/>
              </p:ext>
            </p:extLst>
          </p:nvPr>
        </p:nvGraphicFramePr>
        <p:xfrm>
          <a:off x="552203" y="786170"/>
          <a:ext cx="8450028" cy="3738176"/>
        </p:xfrm>
        <a:graphic>
          <a:graphicData uri="http://schemas.openxmlformats.org/drawingml/2006/table">
            <a:tbl>
              <a:tblPr firstRow="1" bandRow="1">
                <a:tableStyleId>{5C22544A-7EE6-4342-B048-85BDC9FD1C3A}</a:tableStyleId>
              </a:tblPr>
              <a:tblGrid>
                <a:gridCol w="2816676">
                  <a:extLst>
                    <a:ext uri="{9D8B030D-6E8A-4147-A177-3AD203B41FA5}">
                      <a16:colId xmlns:a16="http://schemas.microsoft.com/office/drawing/2014/main" xmlns="" val="1696887595"/>
                    </a:ext>
                  </a:extLst>
                </a:gridCol>
                <a:gridCol w="2816676">
                  <a:extLst>
                    <a:ext uri="{9D8B030D-6E8A-4147-A177-3AD203B41FA5}">
                      <a16:colId xmlns:a16="http://schemas.microsoft.com/office/drawing/2014/main" xmlns="" val="4099907377"/>
                    </a:ext>
                  </a:extLst>
                </a:gridCol>
                <a:gridCol w="2816676">
                  <a:extLst>
                    <a:ext uri="{9D8B030D-6E8A-4147-A177-3AD203B41FA5}">
                      <a16:colId xmlns:a16="http://schemas.microsoft.com/office/drawing/2014/main" xmlns="" val="3785068437"/>
                    </a:ext>
                  </a:extLst>
                </a:gridCol>
              </a:tblGrid>
              <a:tr h="455235">
                <a:tc>
                  <a:txBody>
                    <a:bodyPr/>
                    <a:lstStyle/>
                    <a:p>
                      <a:pPr algn="ctr"/>
                      <a:r>
                        <a:rPr lang="en-US" sz="1200" dirty="0">
                          <a:solidFill>
                            <a:schemeClr val="tx1"/>
                          </a:solidFill>
                          <a:latin typeface="Arial" panose="020B0604020202020204" pitchFamily="34" charset="0"/>
                          <a:cs typeface="Arial" panose="020B0604020202020204" pitchFamily="34" charset="0"/>
                        </a:rPr>
                        <a:t>Mass Ratio</a:t>
                      </a:r>
                    </a:p>
                    <a:p>
                      <a:pPr algn="ctr"/>
                      <a:r>
                        <a:rPr lang="en-US" sz="1200" dirty="0">
                          <a:solidFill>
                            <a:schemeClr val="tx1"/>
                          </a:solidFill>
                          <a:latin typeface="Arial" panose="020B0604020202020204" pitchFamily="34" charset="0"/>
                          <a:cs typeface="Arial" panose="020B0604020202020204" pitchFamily="34" charset="0"/>
                        </a:rPr>
                        <a:t>Battery Electric : Fossil Fuel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dirty="0">
                          <a:solidFill>
                            <a:schemeClr val="tx1"/>
                          </a:solidFill>
                          <a:latin typeface="Arial" panose="020B0604020202020204" pitchFamily="34" charset="0"/>
                          <a:cs typeface="Arial" panose="020B0604020202020204" pitchFamily="34" charset="0"/>
                        </a:rPr>
                        <a:t>Land-Based Vehicle Type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dirty="0">
                          <a:solidFill>
                            <a:schemeClr val="tx1"/>
                          </a:solidFill>
                          <a:latin typeface="Arial" panose="020B0604020202020204" pitchFamily="34" charset="0"/>
                          <a:cs typeface="Arial" panose="020B0604020202020204" pitchFamily="34" charset="0"/>
                        </a:rPr>
                        <a:t>Volume Ratio</a:t>
                      </a:r>
                    </a:p>
                    <a:p>
                      <a:pPr algn="ctr"/>
                      <a:r>
                        <a:rPr lang="en-US" sz="1200" dirty="0">
                          <a:solidFill>
                            <a:schemeClr val="tx1"/>
                          </a:solidFill>
                          <a:latin typeface="Arial" panose="020B0604020202020204" pitchFamily="34" charset="0"/>
                          <a:cs typeface="Arial" panose="020B0604020202020204" pitchFamily="34" charset="0"/>
                        </a:rPr>
                        <a:t>Battery Electric : Fossil Fuel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2818127387"/>
                  </a:ext>
                </a:extLst>
              </a:tr>
              <a:tr h="410122">
                <a:tc>
                  <a:txBody>
                    <a:bodyPr/>
                    <a:lstStyle/>
                    <a:p>
                      <a:pPr algn="ctr"/>
                      <a:endParaRPr lang="en-US" sz="1200" dirty="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US" sz="1050" dirty="0">
                          <a:solidFill>
                            <a:schemeClr val="tx1"/>
                          </a:solidFill>
                          <a:latin typeface="Arial" panose="020B0604020202020204" pitchFamily="34" charset="0"/>
                          <a:cs typeface="Arial" panose="020B0604020202020204" pitchFamily="34" charset="0"/>
                        </a:rPr>
                        <a:t>M1 Abrams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en-US" sz="120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314425772"/>
                  </a:ext>
                </a:extLst>
              </a:tr>
              <a:tr h="410122">
                <a:tc>
                  <a:txBody>
                    <a:bodyPr/>
                    <a:lstStyle/>
                    <a:p>
                      <a:pPr algn="ctr"/>
                      <a:endParaRPr lang="en-US" sz="1200" dirty="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US" sz="1050" dirty="0">
                          <a:solidFill>
                            <a:schemeClr val="tx1"/>
                          </a:solidFill>
                          <a:latin typeface="Arial" panose="020B0604020202020204" pitchFamily="34" charset="0"/>
                          <a:cs typeface="Arial" panose="020B0604020202020204" pitchFamily="34" charset="0"/>
                        </a:rPr>
                        <a:t>M2 Bradley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en-US" sz="120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157588790"/>
                  </a:ext>
                </a:extLst>
              </a:tr>
              <a:tr h="410122">
                <a:tc>
                  <a:txBody>
                    <a:bodyPr/>
                    <a:lstStyle/>
                    <a:p>
                      <a:pPr algn="ctr"/>
                      <a:endParaRPr lang="en-US" sz="120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US" sz="1050" dirty="0">
                          <a:solidFill>
                            <a:schemeClr val="tx1"/>
                          </a:solidFill>
                          <a:latin typeface="Arial" panose="020B0604020202020204" pitchFamily="34" charset="0"/>
                          <a:cs typeface="Arial" panose="020B0604020202020204" pitchFamily="34" charset="0"/>
                        </a:rPr>
                        <a:t>M113 APC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en-US" sz="120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3943968040"/>
                  </a:ext>
                </a:extLst>
              </a:tr>
              <a:tr h="410122">
                <a:tc>
                  <a:txBody>
                    <a:bodyPr/>
                    <a:lstStyle/>
                    <a:p>
                      <a:pPr algn="ctr"/>
                      <a:endParaRPr lang="en-US" sz="120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US" sz="1050" dirty="0">
                          <a:solidFill>
                            <a:schemeClr val="tx1"/>
                          </a:solidFill>
                          <a:latin typeface="Arial" panose="020B0604020202020204" pitchFamily="34" charset="0"/>
                          <a:cs typeface="Arial" panose="020B0604020202020204" pitchFamily="34" charset="0"/>
                        </a:rPr>
                        <a:t>M978 HEMTT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en-US" sz="120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669411450"/>
                  </a:ext>
                </a:extLst>
              </a:tr>
              <a:tr h="410122">
                <a:tc>
                  <a:txBody>
                    <a:bodyPr/>
                    <a:lstStyle/>
                    <a:p>
                      <a:pPr algn="ctr"/>
                      <a:endParaRPr lang="en-US" sz="120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US" sz="1050" dirty="0">
                          <a:solidFill>
                            <a:schemeClr val="tx1"/>
                          </a:solidFill>
                          <a:latin typeface="Arial" panose="020B0604020202020204" pitchFamily="34" charset="0"/>
                          <a:cs typeface="Arial" panose="020B0604020202020204" pitchFamily="34" charset="0"/>
                        </a:rPr>
                        <a:t>M1078 FMTV</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en-US" sz="120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2228692889"/>
                  </a:ext>
                </a:extLst>
              </a:tr>
              <a:tr h="410122">
                <a:tc>
                  <a:txBody>
                    <a:bodyPr/>
                    <a:lstStyle/>
                    <a:p>
                      <a:pPr algn="ctr"/>
                      <a:endParaRPr lang="en-US" sz="120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US" sz="1050" dirty="0">
                          <a:solidFill>
                            <a:schemeClr val="tx1"/>
                          </a:solidFill>
                          <a:latin typeface="Arial" panose="020B0604020202020204" pitchFamily="34" charset="0"/>
                          <a:cs typeface="Arial" panose="020B0604020202020204" pitchFamily="34" charset="0"/>
                        </a:rPr>
                        <a:t>M1151 HMMWV</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en-US" sz="120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3726869324"/>
                  </a:ext>
                </a:extLst>
              </a:tr>
              <a:tr h="410122">
                <a:tc>
                  <a:txBody>
                    <a:bodyPr/>
                    <a:lstStyle/>
                    <a:p>
                      <a:pPr algn="ctr"/>
                      <a:endParaRPr lang="en-US" sz="1200" dirty="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US" sz="1050" dirty="0">
                          <a:solidFill>
                            <a:schemeClr val="tx1"/>
                          </a:solidFill>
                          <a:latin typeface="Arial" panose="020B0604020202020204" pitchFamily="34" charset="0"/>
                          <a:cs typeface="Arial" panose="020B0604020202020204" pitchFamily="34" charset="0"/>
                        </a:rPr>
                        <a:t>M1257 Stryker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en-US" sz="1200" dirty="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2312899367"/>
                  </a:ext>
                </a:extLst>
              </a:tr>
              <a:tr h="410122">
                <a:tc>
                  <a:txBody>
                    <a:bodyPr/>
                    <a:lstStyle/>
                    <a:p>
                      <a:pPr algn="ctr"/>
                      <a:endParaRPr lang="en-US" sz="1200" dirty="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US" sz="1050" dirty="0">
                          <a:solidFill>
                            <a:schemeClr val="tx1"/>
                          </a:solidFill>
                          <a:latin typeface="Arial" panose="020B0604020202020204" pitchFamily="34" charset="0"/>
                          <a:cs typeface="Arial" panose="020B0604020202020204" pitchFamily="34" charset="0"/>
                        </a:rPr>
                        <a:t>RG-33L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en-US" sz="1200" dirty="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908209590"/>
                  </a:ext>
                </a:extLst>
              </a:tr>
            </a:tbl>
          </a:graphicData>
        </a:graphic>
      </p:graphicFrame>
      <p:sp>
        <p:nvSpPr>
          <p:cNvPr id="2" name="Title 1">
            <a:extLst>
              <a:ext uri="{FF2B5EF4-FFF2-40B4-BE49-F238E27FC236}">
                <a16:creationId xmlns:a16="http://schemas.microsoft.com/office/drawing/2014/main" xmlns="" id="{E5788541-DF13-664E-BEF7-3EB01DBF1E45}"/>
              </a:ext>
            </a:extLst>
          </p:cNvPr>
          <p:cNvSpPr>
            <a:spLocks noGrp="1"/>
          </p:cNvSpPr>
          <p:nvPr>
            <p:ph type="title"/>
          </p:nvPr>
        </p:nvSpPr>
        <p:spPr>
          <a:xfrm>
            <a:off x="0" y="129493"/>
            <a:ext cx="9144000" cy="488024"/>
          </a:xfrm>
        </p:spPr>
        <p:txBody>
          <a:bodyPr/>
          <a:lstStyle/>
          <a:p>
            <a:r>
              <a:rPr lang="en-US" dirty="0">
                <a:solidFill>
                  <a:srgbClr val="FF0000"/>
                </a:solidFill>
              </a:rPr>
              <a:t>What if we Converted the Army’s Land-Based Vehicle Fleet to Battery Electric Vehicles Using </a:t>
            </a:r>
            <a:r>
              <a:rPr lang="en-US" u="sng" dirty="0">
                <a:solidFill>
                  <a:srgbClr val="FF0000"/>
                </a:solidFill>
              </a:rPr>
              <a:t>2020 Target </a:t>
            </a:r>
            <a:r>
              <a:rPr lang="en-US" dirty="0">
                <a:solidFill>
                  <a:srgbClr val="FF0000"/>
                </a:solidFill>
              </a:rPr>
              <a:t>Technology?</a:t>
            </a:r>
          </a:p>
        </p:txBody>
      </p:sp>
      <p:pic>
        <p:nvPicPr>
          <p:cNvPr id="45" name="Picture 44">
            <a:extLst>
              <a:ext uri="{FF2B5EF4-FFF2-40B4-BE49-F238E27FC236}">
                <a16:creationId xmlns:a16="http://schemas.microsoft.com/office/drawing/2014/main" xmlns="" id="{095B4F55-551D-FA42-83F6-1808348F95D5}"/>
              </a:ext>
            </a:extLst>
          </p:cNvPr>
          <p:cNvPicPr/>
          <p:nvPr/>
        </p:nvPicPr>
        <p:blipFill>
          <a:blip r:embed="rId5" cstate="hq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flipH="1">
            <a:off x="4875457" y="1266862"/>
            <a:ext cx="782044" cy="314781"/>
          </a:xfrm>
          <a:prstGeom prst="rect">
            <a:avLst/>
          </a:prstGeom>
        </p:spPr>
      </p:pic>
      <p:pic>
        <p:nvPicPr>
          <p:cNvPr id="38" name="Picture 37">
            <a:extLst>
              <a:ext uri="{FF2B5EF4-FFF2-40B4-BE49-F238E27FC236}">
                <a16:creationId xmlns:a16="http://schemas.microsoft.com/office/drawing/2014/main" xmlns="" id="{5C29EB7B-BF10-EE40-91E8-7C2ABFAF163F}"/>
              </a:ext>
            </a:extLst>
          </p:cNvPr>
          <p:cNvPicPr/>
          <p:nvPr/>
        </p:nvPicPr>
        <p:blipFill>
          <a:blip r:embed="rId6" cstate="hq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flipH="1">
            <a:off x="5017444" y="1720010"/>
            <a:ext cx="498070" cy="233758"/>
          </a:xfrm>
          <a:prstGeom prst="rect">
            <a:avLst/>
          </a:prstGeom>
        </p:spPr>
      </p:pic>
      <p:pic>
        <p:nvPicPr>
          <p:cNvPr id="39" name="Picture 38">
            <a:extLst>
              <a:ext uri="{FF2B5EF4-FFF2-40B4-BE49-F238E27FC236}">
                <a16:creationId xmlns:a16="http://schemas.microsoft.com/office/drawing/2014/main" xmlns="" id="{EA5217DF-71D7-A148-BF62-3B8198AA2EFC}"/>
              </a:ext>
            </a:extLst>
          </p:cNvPr>
          <p:cNvPicPr/>
          <p:nvPr/>
        </p:nvPicPr>
        <p:blipFill>
          <a:blip r:embed="rId7" cstate="hq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flipH="1">
            <a:off x="5005550" y="2142775"/>
            <a:ext cx="521859" cy="221002"/>
          </a:xfrm>
          <a:prstGeom prst="rect">
            <a:avLst/>
          </a:prstGeom>
        </p:spPr>
      </p:pic>
      <p:pic>
        <p:nvPicPr>
          <p:cNvPr id="40" name="Picture 39">
            <a:extLst>
              <a:ext uri="{FF2B5EF4-FFF2-40B4-BE49-F238E27FC236}">
                <a16:creationId xmlns:a16="http://schemas.microsoft.com/office/drawing/2014/main" xmlns="" id="{1556E16E-1871-934F-9A0A-66D9865C09D5}"/>
              </a:ext>
            </a:extLst>
          </p:cNvPr>
          <p:cNvPicPr/>
          <p:nvPr/>
        </p:nvPicPr>
        <p:blipFill>
          <a:blip r:embed="rId8" cstate="hq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flipH="1">
            <a:off x="4869138" y="2569841"/>
            <a:ext cx="794682" cy="226174"/>
          </a:xfrm>
          <a:prstGeom prst="rect">
            <a:avLst/>
          </a:prstGeom>
        </p:spPr>
      </p:pic>
      <p:pic>
        <p:nvPicPr>
          <p:cNvPr id="41" name="Picture 40">
            <a:extLst>
              <a:ext uri="{FF2B5EF4-FFF2-40B4-BE49-F238E27FC236}">
                <a16:creationId xmlns:a16="http://schemas.microsoft.com/office/drawing/2014/main" xmlns="" id="{DCD99DAD-1E69-EC41-BF0E-DC9C308DD3D5}"/>
              </a:ext>
            </a:extLst>
          </p:cNvPr>
          <p:cNvPicPr/>
          <p:nvPr/>
        </p:nvPicPr>
        <p:blipFill>
          <a:blip r:embed="rId9" cstate="hq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flipH="1">
            <a:off x="5030082" y="3390144"/>
            <a:ext cx="472795" cy="231000"/>
          </a:xfrm>
          <a:prstGeom prst="rect">
            <a:avLst/>
          </a:prstGeom>
        </p:spPr>
      </p:pic>
      <p:pic>
        <p:nvPicPr>
          <p:cNvPr id="42" name="Picture 41">
            <a:extLst>
              <a:ext uri="{FF2B5EF4-FFF2-40B4-BE49-F238E27FC236}">
                <a16:creationId xmlns:a16="http://schemas.microsoft.com/office/drawing/2014/main" xmlns="" id="{343872D9-5604-8A47-A251-0195CD1FE550}"/>
              </a:ext>
            </a:extLst>
          </p:cNvPr>
          <p:cNvPicPr/>
          <p:nvPr/>
        </p:nvPicPr>
        <p:blipFill>
          <a:blip r:embed="rId10" cstate="hq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flipH="1">
            <a:off x="4923777" y="3782739"/>
            <a:ext cx="685404" cy="275132"/>
          </a:xfrm>
          <a:prstGeom prst="rect">
            <a:avLst/>
          </a:prstGeom>
        </p:spPr>
      </p:pic>
      <p:pic>
        <p:nvPicPr>
          <p:cNvPr id="43" name="Picture 42">
            <a:extLst>
              <a:ext uri="{FF2B5EF4-FFF2-40B4-BE49-F238E27FC236}">
                <a16:creationId xmlns:a16="http://schemas.microsoft.com/office/drawing/2014/main" xmlns="" id="{C796274B-8C86-5641-B6E0-72DFBE851177}"/>
              </a:ext>
            </a:extLst>
          </p:cNvPr>
          <p:cNvPicPr/>
          <p:nvPr/>
        </p:nvPicPr>
        <p:blipFill rotWithShape="1">
          <a:blip r:embed="rId11" cstate="hq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4953665" y="4151914"/>
            <a:ext cx="625628" cy="326158"/>
          </a:xfrm>
          <a:prstGeom prst="rect">
            <a:avLst/>
          </a:prstGeom>
          <a:ln>
            <a:noFill/>
          </a:ln>
          <a:extLst>
            <a:ext uri="{53640926-AAD7-44d8-BBD7-CCE9431645EC}">
              <a14:shadowObscured xmlns:a14="http://schemas.microsoft.com/office/drawing/2010/main"/>
            </a:ext>
          </a:extLst>
        </p:spPr>
      </p:pic>
      <p:pic>
        <p:nvPicPr>
          <p:cNvPr id="54" name="Picture 53">
            <a:extLst>
              <a:ext uri="{FF2B5EF4-FFF2-40B4-BE49-F238E27FC236}">
                <a16:creationId xmlns:a16="http://schemas.microsoft.com/office/drawing/2014/main" xmlns="" id="{A42ACBF9-57B3-3144-ADA1-A5896FBC8670}"/>
              </a:ext>
            </a:extLst>
          </p:cNvPr>
          <p:cNvPicPr>
            <a:picLocks noChangeAspect="1"/>
          </p:cNvPicPr>
          <p:nvPr/>
        </p:nvPicPr>
        <p:blipFill>
          <a:blip r:embed="rId12" cstate="hq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flipH="1">
            <a:off x="4962925" y="2968621"/>
            <a:ext cx="607109" cy="259321"/>
          </a:xfrm>
          <a:prstGeom prst="rect">
            <a:avLst/>
          </a:prstGeom>
        </p:spPr>
      </p:pic>
      <p:cxnSp>
        <p:nvCxnSpPr>
          <p:cNvPr id="23" name="Straight Connector 22">
            <a:extLst>
              <a:ext uri="{FF2B5EF4-FFF2-40B4-BE49-F238E27FC236}">
                <a16:creationId xmlns:a16="http://schemas.microsoft.com/office/drawing/2014/main" xmlns="" id="{57D17E6C-C384-F14F-8807-E09A6C3AF6B7}"/>
              </a:ext>
            </a:extLst>
          </p:cNvPr>
          <p:cNvCxnSpPr/>
          <p:nvPr/>
        </p:nvCxnSpPr>
        <p:spPr>
          <a:xfrm>
            <a:off x="2526204" y="1266862"/>
            <a:ext cx="0" cy="3257484"/>
          </a:xfrm>
          <a:prstGeom prst="line">
            <a:avLst/>
          </a:prstGeom>
          <a:ln>
            <a:solidFill>
              <a:schemeClr val="accent3"/>
            </a:solidFill>
            <a:prstDash val="dash"/>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xmlns="" id="{64EFC7DC-6B48-CE47-AAE8-10B9BA4B64CC}"/>
              </a:ext>
            </a:extLst>
          </p:cNvPr>
          <p:cNvCxnSpPr/>
          <p:nvPr/>
        </p:nvCxnSpPr>
        <p:spPr>
          <a:xfrm>
            <a:off x="7021032" y="1246677"/>
            <a:ext cx="0" cy="3257484"/>
          </a:xfrm>
          <a:prstGeom prst="line">
            <a:avLst/>
          </a:prstGeom>
          <a:ln>
            <a:solidFill>
              <a:schemeClr val="accent3"/>
            </a:solidFill>
            <a:prstDash val="dash"/>
          </a:ln>
        </p:spPr>
        <p:style>
          <a:lnRef idx="2">
            <a:schemeClr val="accent1"/>
          </a:lnRef>
          <a:fillRef idx="0">
            <a:schemeClr val="accent1"/>
          </a:fillRef>
          <a:effectRef idx="1">
            <a:schemeClr val="accent1"/>
          </a:effectRef>
          <a:fontRef idx="minor">
            <a:schemeClr val="tx1"/>
          </a:fontRef>
        </p:style>
      </p:cxnSp>
      <p:sp>
        <p:nvSpPr>
          <p:cNvPr id="17" name="TextBox 16">
            <a:extLst>
              <a:ext uri="{FF2B5EF4-FFF2-40B4-BE49-F238E27FC236}">
                <a16:creationId xmlns:a16="http://schemas.microsoft.com/office/drawing/2014/main" xmlns="" id="{7E55FF65-E930-2845-8894-017EE8A73348}"/>
              </a:ext>
            </a:extLst>
          </p:cNvPr>
          <p:cNvSpPr txBox="1"/>
          <p:nvPr/>
        </p:nvSpPr>
        <p:spPr>
          <a:xfrm>
            <a:off x="395649" y="4798790"/>
            <a:ext cx="5277727" cy="369332"/>
          </a:xfrm>
          <a:prstGeom prst="rect">
            <a:avLst/>
          </a:prstGeom>
          <a:noFill/>
        </p:spPr>
        <p:txBody>
          <a:bodyPr wrap="none" rtlCol="0">
            <a:spAutoFit/>
          </a:bodyPr>
          <a:lstStyle/>
          <a:p>
            <a:pPr marL="6350" algn="l">
              <a:tabLst>
                <a:tab pos="166688" algn="l"/>
              </a:tabLst>
            </a:pPr>
            <a:r>
              <a:rPr lang="en-US" sz="900" dirty="0">
                <a:latin typeface="Arial" panose="020B0604020202020204" pitchFamily="34" charset="0"/>
                <a:cs typeface="Arial" panose="020B0604020202020204" pitchFamily="34" charset="0"/>
              </a:rPr>
              <a:t>* 	Bars show difference in equivalency calculations to gross vs. curb vehicle weight of FF variant</a:t>
            </a:r>
          </a:p>
          <a:p>
            <a:pPr marL="6350" algn="l">
              <a:tabLst>
                <a:tab pos="166688" algn="l"/>
              </a:tabLst>
            </a:pPr>
            <a:r>
              <a:rPr lang="en-US" sz="900" dirty="0">
                <a:latin typeface="Arial" panose="020B0604020202020204" pitchFamily="34" charset="0"/>
                <a:cs typeface="Arial" panose="020B0604020202020204" pitchFamily="34" charset="0"/>
              </a:rPr>
              <a:t>	(i.e. delta could be used to improve the ratio but would decrease payload capacity of new variant)</a:t>
            </a:r>
          </a:p>
        </p:txBody>
      </p:sp>
    </p:spTree>
    <p:extLst>
      <p:ext uri="{BB962C8B-B14F-4D97-AF65-F5344CB8AC3E}">
        <p14:creationId xmlns:p14="http://schemas.microsoft.com/office/powerpoint/2010/main" val="1980609837"/>
      </p:ext>
    </p:extLst>
  </p:cSld>
  <p:clrMapOvr>
    <a:masterClrMapping/>
  </p:clrMapOvr>
  <p:transition xmlns:p14="http://schemas.microsoft.com/office/powerpoint/2010/main" spd="slow">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 name="Chart 22">
            <a:extLst>
              <a:ext uri="{FF2B5EF4-FFF2-40B4-BE49-F238E27FC236}">
                <a16:creationId xmlns:a16="http://schemas.microsoft.com/office/drawing/2014/main" xmlns="" id="{0449724D-85FF-D144-B0FF-B3805EF56CE2}"/>
              </a:ext>
            </a:extLst>
          </p:cNvPr>
          <p:cNvGraphicFramePr>
            <a:graphicFrameLocks/>
          </p:cNvGraphicFramePr>
          <p:nvPr>
            <p:extLst>
              <p:ext uri="{D42A27DB-BD31-4B8C-83A1-F6EECF244321}">
                <p14:modId xmlns:p14="http://schemas.microsoft.com/office/powerpoint/2010/main" val="3253132766"/>
              </p:ext>
            </p:extLst>
          </p:nvPr>
        </p:nvGraphicFramePr>
        <p:xfrm>
          <a:off x="552203" y="1101212"/>
          <a:ext cx="2820262" cy="371659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24" name="Chart 23">
            <a:extLst>
              <a:ext uri="{FF2B5EF4-FFF2-40B4-BE49-F238E27FC236}">
                <a16:creationId xmlns:a16="http://schemas.microsoft.com/office/drawing/2014/main" xmlns="" id="{BB581D44-7144-9D47-BF9D-A9A4A4D61406}"/>
              </a:ext>
            </a:extLst>
          </p:cNvPr>
          <p:cNvGraphicFramePr>
            <a:graphicFrameLocks/>
          </p:cNvGraphicFramePr>
          <p:nvPr>
            <p:extLst>
              <p:ext uri="{D42A27DB-BD31-4B8C-83A1-F6EECF244321}">
                <p14:modId xmlns:p14="http://schemas.microsoft.com/office/powerpoint/2010/main" val="2685081027"/>
              </p:ext>
            </p:extLst>
          </p:nvPr>
        </p:nvGraphicFramePr>
        <p:xfrm>
          <a:off x="6164888" y="1081548"/>
          <a:ext cx="2837344" cy="3736259"/>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66" name="Table 65">
            <a:extLst>
              <a:ext uri="{FF2B5EF4-FFF2-40B4-BE49-F238E27FC236}">
                <a16:creationId xmlns:a16="http://schemas.microsoft.com/office/drawing/2014/main" xmlns="" id="{BAE10E05-E42B-8C4E-B6BC-A26F75B0A73D}"/>
              </a:ext>
            </a:extLst>
          </p:cNvPr>
          <p:cNvGraphicFramePr>
            <a:graphicFrameLocks noGrp="1"/>
          </p:cNvGraphicFramePr>
          <p:nvPr>
            <p:extLst>
              <p:ext uri="{D42A27DB-BD31-4B8C-83A1-F6EECF244321}">
                <p14:modId xmlns:p14="http://schemas.microsoft.com/office/powerpoint/2010/main" val="3328196649"/>
              </p:ext>
            </p:extLst>
          </p:nvPr>
        </p:nvGraphicFramePr>
        <p:xfrm>
          <a:off x="552203" y="786170"/>
          <a:ext cx="8450028" cy="3738176"/>
        </p:xfrm>
        <a:graphic>
          <a:graphicData uri="http://schemas.openxmlformats.org/drawingml/2006/table">
            <a:tbl>
              <a:tblPr firstRow="1" bandRow="1">
                <a:tableStyleId>{5C22544A-7EE6-4342-B048-85BDC9FD1C3A}</a:tableStyleId>
              </a:tblPr>
              <a:tblGrid>
                <a:gridCol w="2816676">
                  <a:extLst>
                    <a:ext uri="{9D8B030D-6E8A-4147-A177-3AD203B41FA5}">
                      <a16:colId xmlns:a16="http://schemas.microsoft.com/office/drawing/2014/main" xmlns="" val="1696887595"/>
                    </a:ext>
                  </a:extLst>
                </a:gridCol>
                <a:gridCol w="2816676">
                  <a:extLst>
                    <a:ext uri="{9D8B030D-6E8A-4147-A177-3AD203B41FA5}">
                      <a16:colId xmlns:a16="http://schemas.microsoft.com/office/drawing/2014/main" xmlns="" val="4099907377"/>
                    </a:ext>
                  </a:extLst>
                </a:gridCol>
                <a:gridCol w="2816676">
                  <a:extLst>
                    <a:ext uri="{9D8B030D-6E8A-4147-A177-3AD203B41FA5}">
                      <a16:colId xmlns:a16="http://schemas.microsoft.com/office/drawing/2014/main" xmlns="" val="3785068437"/>
                    </a:ext>
                  </a:extLst>
                </a:gridCol>
              </a:tblGrid>
              <a:tr h="455235">
                <a:tc>
                  <a:txBody>
                    <a:bodyPr/>
                    <a:lstStyle/>
                    <a:p>
                      <a:pPr algn="ctr"/>
                      <a:r>
                        <a:rPr lang="en-US" sz="1200" dirty="0">
                          <a:solidFill>
                            <a:schemeClr val="tx1"/>
                          </a:solidFill>
                          <a:latin typeface="Arial" panose="020B0604020202020204" pitchFamily="34" charset="0"/>
                          <a:cs typeface="Arial" panose="020B0604020202020204" pitchFamily="34" charset="0"/>
                        </a:rPr>
                        <a:t>Mass Ratio</a:t>
                      </a:r>
                    </a:p>
                    <a:p>
                      <a:pPr algn="ctr"/>
                      <a:r>
                        <a:rPr lang="en-US" sz="1200" dirty="0">
                          <a:solidFill>
                            <a:schemeClr val="tx1"/>
                          </a:solidFill>
                          <a:latin typeface="Arial" panose="020B0604020202020204" pitchFamily="34" charset="0"/>
                          <a:cs typeface="Arial" panose="020B0604020202020204" pitchFamily="34" charset="0"/>
                        </a:rPr>
                        <a:t>Hydrogen Fuel Cell : Fossil Fuel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dirty="0">
                          <a:solidFill>
                            <a:schemeClr val="tx1"/>
                          </a:solidFill>
                          <a:latin typeface="Arial" panose="020B0604020202020204" pitchFamily="34" charset="0"/>
                          <a:cs typeface="Arial" panose="020B0604020202020204" pitchFamily="34" charset="0"/>
                        </a:rPr>
                        <a:t>Land-Based Vehicle Type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dirty="0">
                          <a:solidFill>
                            <a:schemeClr val="tx1"/>
                          </a:solidFill>
                          <a:latin typeface="Arial" panose="020B0604020202020204" pitchFamily="34" charset="0"/>
                          <a:cs typeface="Arial" panose="020B0604020202020204" pitchFamily="34" charset="0"/>
                        </a:rPr>
                        <a:t>Volume Ratio</a:t>
                      </a:r>
                    </a:p>
                    <a:p>
                      <a:pPr algn="ctr"/>
                      <a:r>
                        <a:rPr lang="en-US" sz="1200" dirty="0">
                          <a:solidFill>
                            <a:schemeClr val="tx1"/>
                          </a:solidFill>
                          <a:latin typeface="Arial" panose="020B0604020202020204" pitchFamily="34" charset="0"/>
                          <a:cs typeface="Arial" panose="020B0604020202020204" pitchFamily="34" charset="0"/>
                        </a:rPr>
                        <a:t>Hydrogen Fuel Cell : Fossil Fuel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2818127387"/>
                  </a:ext>
                </a:extLst>
              </a:tr>
              <a:tr h="410122">
                <a:tc>
                  <a:txBody>
                    <a:bodyPr/>
                    <a:lstStyle/>
                    <a:p>
                      <a:pPr algn="ctr"/>
                      <a:endParaRPr lang="en-US" sz="1200" dirty="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US" sz="1050" dirty="0">
                          <a:solidFill>
                            <a:schemeClr val="tx1"/>
                          </a:solidFill>
                          <a:latin typeface="Arial" panose="020B0604020202020204" pitchFamily="34" charset="0"/>
                          <a:cs typeface="Arial" panose="020B0604020202020204" pitchFamily="34" charset="0"/>
                        </a:rPr>
                        <a:t>M1 Abrams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en-US" sz="120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314425772"/>
                  </a:ext>
                </a:extLst>
              </a:tr>
              <a:tr h="410122">
                <a:tc>
                  <a:txBody>
                    <a:bodyPr/>
                    <a:lstStyle/>
                    <a:p>
                      <a:pPr algn="ctr"/>
                      <a:endParaRPr lang="en-US" sz="1200" dirty="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US" sz="1050" dirty="0">
                          <a:solidFill>
                            <a:schemeClr val="tx1"/>
                          </a:solidFill>
                          <a:latin typeface="Arial" panose="020B0604020202020204" pitchFamily="34" charset="0"/>
                          <a:cs typeface="Arial" panose="020B0604020202020204" pitchFamily="34" charset="0"/>
                        </a:rPr>
                        <a:t>M2 Bradley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en-US" sz="120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157588790"/>
                  </a:ext>
                </a:extLst>
              </a:tr>
              <a:tr h="410122">
                <a:tc>
                  <a:txBody>
                    <a:bodyPr/>
                    <a:lstStyle/>
                    <a:p>
                      <a:pPr algn="ctr"/>
                      <a:endParaRPr lang="en-US" sz="120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US" sz="1050" dirty="0">
                          <a:solidFill>
                            <a:schemeClr val="tx1"/>
                          </a:solidFill>
                          <a:latin typeface="Arial" panose="020B0604020202020204" pitchFamily="34" charset="0"/>
                          <a:cs typeface="Arial" panose="020B0604020202020204" pitchFamily="34" charset="0"/>
                        </a:rPr>
                        <a:t>M113 APC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en-US" sz="1200" dirty="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3943968040"/>
                  </a:ext>
                </a:extLst>
              </a:tr>
              <a:tr h="410122">
                <a:tc>
                  <a:txBody>
                    <a:bodyPr/>
                    <a:lstStyle/>
                    <a:p>
                      <a:pPr algn="ctr"/>
                      <a:endParaRPr lang="en-US" sz="120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US" sz="1050" dirty="0">
                          <a:solidFill>
                            <a:schemeClr val="tx1"/>
                          </a:solidFill>
                          <a:latin typeface="Arial" panose="020B0604020202020204" pitchFamily="34" charset="0"/>
                          <a:cs typeface="Arial" panose="020B0604020202020204" pitchFamily="34" charset="0"/>
                        </a:rPr>
                        <a:t>M978 HEMTT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en-US" sz="120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669411450"/>
                  </a:ext>
                </a:extLst>
              </a:tr>
              <a:tr h="410122">
                <a:tc>
                  <a:txBody>
                    <a:bodyPr/>
                    <a:lstStyle/>
                    <a:p>
                      <a:pPr algn="ctr"/>
                      <a:endParaRPr lang="en-US" sz="120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US" sz="1050" dirty="0">
                          <a:solidFill>
                            <a:schemeClr val="tx1"/>
                          </a:solidFill>
                          <a:latin typeface="Arial" panose="020B0604020202020204" pitchFamily="34" charset="0"/>
                          <a:cs typeface="Arial" panose="020B0604020202020204" pitchFamily="34" charset="0"/>
                        </a:rPr>
                        <a:t>M1078 FMTV</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en-US" sz="1200" dirty="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2228692889"/>
                  </a:ext>
                </a:extLst>
              </a:tr>
              <a:tr h="410122">
                <a:tc>
                  <a:txBody>
                    <a:bodyPr/>
                    <a:lstStyle/>
                    <a:p>
                      <a:pPr algn="ctr"/>
                      <a:endParaRPr lang="en-US" sz="120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US" sz="1050" dirty="0">
                          <a:solidFill>
                            <a:schemeClr val="tx1"/>
                          </a:solidFill>
                          <a:latin typeface="Arial" panose="020B0604020202020204" pitchFamily="34" charset="0"/>
                          <a:cs typeface="Arial" panose="020B0604020202020204" pitchFamily="34" charset="0"/>
                        </a:rPr>
                        <a:t>M1151 HMMWV</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en-US" sz="120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3726869324"/>
                  </a:ext>
                </a:extLst>
              </a:tr>
              <a:tr h="410122">
                <a:tc>
                  <a:txBody>
                    <a:bodyPr/>
                    <a:lstStyle/>
                    <a:p>
                      <a:pPr algn="ctr"/>
                      <a:endParaRPr lang="en-US" sz="1200" dirty="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US" sz="1050" dirty="0">
                          <a:solidFill>
                            <a:schemeClr val="tx1"/>
                          </a:solidFill>
                          <a:latin typeface="Arial" panose="020B0604020202020204" pitchFamily="34" charset="0"/>
                          <a:cs typeface="Arial" panose="020B0604020202020204" pitchFamily="34" charset="0"/>
                        </a:rPr>
                        <a:t>M1257 Stryker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en-US" sz="1200" dirty="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2312899367"/>
                  </a:ext>
                </a:extLst>
              </a:tr>
              <a:tr h="410122">
                <a:tc>
                  <a:txBody>
                    <a:bodyPr/>
                    <a:lstStyle/>
                    <a:p>
                      <a:pPr algn="ctr"/>
                      <a:endParaRPr lang="en-US" sz="1200" dirty="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US" sz="1050" dirty="0">
                          <a:solidFill>
                            <a:schemeClr val="tx1"/>
                          </a:solidFill>
                          <a:latin typeface="Arial" panose="020B0604020202020204" pitchFamily="34" charset="0"/>
                          <a:cs typeface="Arial" panose="020B0604020202020204" pitchFamily="34" charset="0"/>
                        </a:rPr>
                        <a:t>RG-33L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en-US" sz="1200" dirty="0">
                        <a:solidFill>
                          <a:schemeClr val="tx1"/>
                        </a:solidFill>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908209590"/>
                  </a:ext>
                </a:extLst>
              </a:tr>
            </a:tbl>
          </a:graphicData>
        </a:graphic>
      </p:graphicFrame>
      <p:sp>
        <p:nvSpPr>
          <p:cNvPr id="2" name="Title 1">
            <a:extLst>
              <a:ext uri="{FF2B5EF4-FFF2-40B4-BE49-F238E27FC236}">
                <a16:creationId xmlns:a16="http://schemas.microsoft.com/office/drawing/2014/main" xmlns="" id="{E5788541-DF13-664E-BEF7-3EB01DBF1E45}"/>
              </a:ext>
            </a:extLst>
          </p:cNvPr>
          <p:cNvSpPr>
            <a:spLocks noGrp="1"/>
          </p:cNvSpPr>
          <p:nvPr>
            <p:ph type="title"/>
          </p:nvPr>
        </p:nvSpPr>
        <p:spPr>
          <a:xfrm>
            <a:off x="0" y="129493"/>
            <a:ext cx="9144000" cy="488024"/>
          </a:xfrm>
        </p:spPr>
        <p:txBody>
          <a:bodyPr/>
          <a:lstStyle/>
          <a:p>
            <a:r>
              <a:rPr lang="en-US" dirty="0">
                <a:solidFill>
                  <a:srgbClr val="FF0000"/>
                </a:solidFill>
              </a:rPr>
              <a:t>What if we Converted the Army’s Land-Based Vehicle Fleet to Hydrogen Fuel Cell Vehicles Using </a:t>
            </a:r>
            <a:r>
              <a:rPr lang="en-US" u="sng" dirty="0">
                <a:solidFill>
                  <a:srgbClr val="FF0000"/>
                </a:solidFill>
              </a:rPr>
              <a:t>2020 Target </a:t>
            </a:r>
            <a:r>
              <a:rPr lang="en-US" dirty="0">
                <a:solidFill>
                  <a:srgbClr val="FF0000"/>
                </a:solidFill>
              </a:rPr>
              <a:t>Technology?</a:t>
            </a:r>
          </a:p>
        </p:txBody>
      </p:sp>
      <p:pic>
        <p:nvPicPr>
          <p:cNvPr id="45" name="Picture 44">
            <a:extLst>
              <a:ext uri="{FF2B5EF4-FFF2-40B4-BE49-F238E27FC236}">
                <a16:creationId xmlns:a16="http://schemas.microsoft.com/office/drawing/2014/main" xmlns="" id="{095B4F55-551D-FA42-83F6-1808348F95D5}"/>
              </a:ext>
            </a:extLst>
          </p:cNvPr>
          <p:cNvPicPr/>
          <p:nvPr/>
        </p:nvPicPr>
        <p:blipFill>
          <a:blip r:embed="rId5" cstate="hq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flipH="1">
            <a:off x="4875457" y="1266862"/>
            <a:ext cx="782044" cy="314781"/>
          </a:xfrm>
          <a:prstGeom prst="rect">
            <a:avLst/>
          </a:prstGeom>
        </p:spPr>
      </p:pic>
      <p:pic>
        <p:nvPicPr>
          <p:cNvPr id="38" name="Picture 37">
            <a:extLst>
              <a:ext uri="{FF2B5EF4-FFF2-40B4-BE49-F238E27FC236}">
                <a16:creationId xmlns:a16="http://schemas.microsoft.com/office/drawing/2014/main" xmlns="" id="{5C29EB7B-BF10-EE40-91E8-7C2ABFAF163F}"/>
              </a:ext>
            </a:extLst>
          </p:cNvPr>
          <p:cNvPicPr/>
          <p:nvPr/>
        </p:nvPicPr>
        <p:blipFill>
          <a:blip r:embed="rId6" cstate="hq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flipH="1">
            <a:off x="5017444" y="1720010"/>
            <a:ext cx="498070" cy="233758"/>
          </a:xfrm>
          <a:prstGeom prst="rect">
            <a:avLst/>
          </a:prstGeom>
        </p:spPr>
      </p:pic>
      <p:pic>
        <p:nvPicPr>
          <p:cNvPr id="39" name="Picture 38">
            <a:extLst>
              <a:ext uri="{FF2B5EF4-FFF2-40B4-BE49-F238E27FC236}">
                <a16:creationId xmlns:a16="http://schemas.microsoft.com/office/drawing/2014/main" xmlns="" id="{EA5217DF-71D7-A148-BF62-3B8198AA2EFC}"/>
              </a:ext>
            </a:extLst>
          </p:cNvPr>
          <p:cNvPicPr/>
          <p:nvPr/>
        </p:nvPicPr>
        <p:blipFill>
          <a:blip r:embed="rId7" cstate="hq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flipH="1">
            <a:off x="5005550" y="2142775"/>
            <a:ext cx="521859" cy="221002"/>
          </a:xfrm>
          <a:prstGeom prst="rect">
            <a:avLst/>
          </a:prstGeom>
        </p:spPr>
      </p:pic>
      <p:pic>
        <p:nvPicPr>
          <p:cNvPr id="40" name="Picture 39">
            <a:extLst>
              <a:ext uri="{FF2B5EF4-FFF2-40B4-BE49-F238E27FC236}">
                <a16:creationId xmlns:a16="http://schemas.microsoft.com/office/drawing/2014/main" xmlns="" id="{1556E16E-1871-934F-9A0A-66D9865C09D5}"/>
              </a:ext>
            </a:extLst>
          </p:cNvPr>
          <p:cNvPicPr/>
          <p:nvPr/>
        </p:nvPicPr>
        <p:blipFill>
          <a:blip r:embed="rId8" cstate="hq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flipH="1">
            <a:off x="4869138" y="2569841"/>
            <a:ext cx="794682" cy="226174"/>
          </a:xfrm>
          <a:prstGeom prst="rect">
            <a:avLst/>
          </a:prstGeom>
        </p:spPr>
      </p:pic>
      <p:pic>
        <p:nvPicPr>
          <p:cNvPr id="41" name="Picture 40">
            <a:extLst>
              <a:ext uri="{FF2B5EF4-FFF2-40B4-BE49-F238E27FC236}">
                <a16:creationId xmlns:a16="http://schemas.microsoft.com/office/drawing/2014/main" xmlns="" id="{DCD99DAD-1E69-EC41-BF0E-DC9C308DD3D5}"/>
              </a:ext>
            </a:extLst>
          </p:cNvPr>
          <p:cNvPicPr/>
          <p:nvPr/>
        </p:nvPicPr>
        <p:blipFill>
          <a:blip r:embed="rId9" cstate="hq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flipH="1">
            <a:off x="5030082" y="3390144"/>
            <a:ext cx="472795" cy="231000"/>
          </a:xfrm>
          <a:prstGeom prst="rect">
            <a:avLst/>
          </a:prstGeom>
        </p:spPr>
      </p:pic>
      <p:pic>
        <p:nvPicPr>
          <p:cNvPr id="42" name="Picture 41">
            <a:extLst>
              <a:ext uri="{FF2B5EF4-FFF2-40B4-BE49-F238E27FC236}">
                <a16:creationId xmlns:a16="http://schemas.microsoft.com/office/drawing/2014/main" xmlns="" id="{343872D9-5604-8A47-A251-0195CD1FE550}"/>
              </a:ext>
            </a:extLst>
          </p:cNvPr>
          <p:cNvPicPr/>
          <p:nvPr/>
        </p:nvPicPr>
        <p:blipFill>
          <a:blip r:embed="rId10" cstate="hq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flipH="1">
            <a:off x="4923777" y="3782739"/>
            <a:ext cx="685404" cy="275132"/>
          </a:xfrm>
          <a:prstGeom prst="rect">
            <a:avLst/>
          </a:prstGeom>
        </p:spPr>
      </p:pic>
      <p:pic>
        <p:nvPicPr>
          <p:cNvPr id="43" name="Picture 42">
            <a:extLst>
              <a:ext uri="{FF2B5EF4-FFF2-40B4-BE49-F238E27FC236}">
                <a16:creationId xmlns:a16="http://schemas.microsoft.com/office/drawing/2014/main" xmlns="" id="{C796274B-8C86-5641-B6E0-72DFBE851177}"/>
              </a:ext>
            </a:extLst>
          </p:cNvPr>
          <p:cNvPicPr/>
          <p:nvPr/>
        </p:nvPicPr>
        <p:blipFill rotWithShape="1">
          <a:blip r:embed="rId11" cstate="hq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bwMode="auto">
          <a:xfrm>
            <a:off x="4953665" y="4151914"/>
            <a:ext cx="625628" cy="326158"/>
          </a:xfrm>
          <a:prstGeom prst="rect">
            <a:avLst/>
          </a:prstGeom>
          <a:ln>
            <a:noFill/>
          </a:ln>
          <a:extLst>
            <a:ext uri="{53640926-AAD7-44d8-BBD7-CCE9431645EC}">
              <a14:shadowObscured xmlns:a14="http://schemas.microsoft.com/office/drawing/2010/main"/>
            </a:ext>
          </a:extLst>
        </p:spPr>
      </p:pic>
      <p:pic>
        <p:nvPicPr>
          <p:cNvPr id="54" name="Picture 53">
            <a:extLst>
              <a:ext uri="{FF2B5EF4-FFF2-40B4-BE49-F238E27FC236}">
                <a16:creationId xmlns:a16="http://schemas.microsoft.com/office/drawing/2014/main" xmlns="" id="{A42ACBF9-57B3-3144-ADA1-A5896FBC8670}"/>
              </a:ext>
            </a:extLst>
          </p:cNvPr>
          <p:cNvPicPr>
            <a:picLocks noChangeAspect="1"/>
          </p:cNvPicPr>
          <p:nvPr/>
        </p:nvPicPr>
        <p:blipFill>
          <a:blip r:embed="rId12" cstate="hq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flipH="1">
            <a:off x="4962925" y="2968621"/>
            <a:ext cx="607109" cy="259321"/>
          </a:xfrm>
          <a:prstGeom prst="rect">
            <a:avLst/>
          </a:prstGeom>
        </p:spPr>
      </p:pic>
      <p:cxnSp>
        <p:nvCxnSpPr>
          <p:cNvPr id="69" name="Straight Connector 68">
            <a:extLst>
              <a:ext uri="{FF2B5EF4-FFF2-40B4-BE49-F238E27FC236}">
                <a16:creationId xmlns:a16="http://schemas.microsoft.com/office/drawing/2014/main" xmlns="" id="{EC9CBC32-19DE-7F4C-82E0-DBD9ABB861B1}"/>
              </a:ext>
            </a:extLst>
          </p:cNvPr>
          <p:cNvCxnSpPr/>
          <p:nvPr/>
        </p:nvCxnSpPr>
        <p:spPr>
          <a:xfrm>
            <a:off x="1392744" y="1266862"/>
            <a:ext cx="0" cy="3257484"/>
          </a:xfrm>
          <a:prstGeom prst="line">
            <a:avLst/>
          </a:prstGeom>
          <a:ln>
            <a:solidFill>
              <a:schemeClr val="accent3"/>
            </a:solidFill>
            <a:prstDash val="dash"/>
          </a:ln>
        </p:spPr>
        <p:style>
          <a:lnRef idx="2">
            <a:schemeClr val="accent1"/>
          </a:lnRef>
          <a:fillRef idx="0">
            <a:schemeClr val="accent1"/>
          </a:fillRef>
          <a:effectRef idx="1">
            <a:schemeClr val="accent1"/>
          </a:effectRef>
          <a:fontRef idx="minor">
            <a:schemeClr val="tx1"/>
          </a:fontRef>
        </p:style>
      </p:cxnSp>
      <p:cxnSp>
        <p:nvCxnSpPr>
          <p:cNvPr id="71" name="Straight Connector 70">
            <a:extLst>
              <a:ext uri="{FF2B5EF4-FFF2-40B4-BE49-F238E27FC236}">
                <a16:creationId xmlns:a16="http://schemas.microsoft.com/office/drawing/2014/main" xmlns="" id="{DAEDAEC5-AA5B-AB45-84FE-4933ED065581}"/>
              </a:ext>
            </a:extLst>
          </p:cNvPr>
          <p:cNvCxnSpPr/>
          <p:nvPr/>
        </p:nvCxnSpPr>
        <p:spPr>
          <a:xfrm>
            <a:off x="8151742" y="1266862"/>
            <a:ext cx="0" cy="3257484"/>
          </a:xfrm>
          <a:prstGeom prst="line">
            <a:avLst/>
          </a:prstGeom>
          <a:ln>
            <a:solidFill>
              <a:schemeClr val="accent3"/>
            </a:solidFill>
            <a:prstDash val="dash"/>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xmlns="" id="{FCA2E3C7-25BC-3B41-A359-6020ED851237}"/>
              </a:ext>
            </a:extLst>
          </p:cNvPr>
          <p:cNvSpPr txBox="1"/>
          <p:nvPr/>
        </p:nvSpPr>
        <p:spPr>
          <a:xfrm>
            <a:off x="395649" y="4798790"/>
            <a:ext cx="5277727" cy="369332"/>
          </a:xfrm>
          <a:prstGeom prst="rect">
            <a:avLst/>
          </a:prstGeom>
          <a:noFill/>
        </p:spPr>
        <p:txBody>
          <a:bodyPr wrap="none" rtlCol="0">
            <a:spAutoFit/>
          </a:bodyPr>
          <a:lstStyle/>
          <a:p>
            <a:pPr marL="6350" algn="l">
              <a:tabLst>
                <a:tab pos="166688" algn="l"/>
              </a:tabLst>
            </a:pPr>
            <a:r>
              <a:rPr lang="en-US" sz="900" dirty="0">
                <a:latin typeface="Arial" panose="020B0604020202020204" pitchFamily="34" charset="0"/>
                <a:cs typeface="Arial" panose="020B0604020202020204" pitchFamily="34" charset="0"/>
              </a:rPr>
              <a:t>* 	Bars show difference in equivalency calculations to gross vs. curb vehicle weight of FF variant</a:t>
            </a:r>
          </a:p>
          <a:p>
            <a:pPr marL="6350" algn="l">
              <a:tabLst>
                <a:tab pos="166688" algn="l"/>
              </a:tabLst>
            </a:pPr>
            <a:r>
              <a:rPr lang="en-US" sz="900" dirty="0">
                <a:latin typeface="Arial" panose="020B0604020202020204" pitchFamily="34" charset="0"/>
                <a:cs typeface="Arial" panose="020B0604020202020204" pitchFamily="34" charset="0"/>
              </a:rPr>
              <a:t>	(i.e. delta could be used to improve the ratio but would decrease payload capacity of new variant)</a:t>
            </a:r>
          </a:p>
        </p:txBody>
      </p:sp>
    </p:spTree>
    <p:extLst>
      <p:ext uri="{BB962C8B-B14F-4D97-AF65-F5344CB8AC3E}">
        <p14:creationId xmlns:p14="http://schemas.microsoft.com/office/powerpoint/2010/main" val="2253455738"/>
      </p:ext>
    </p:extLst>
  </p:cSld>
  <p:clrMapOvr>
    <a:masterClrMapping/>
  </p:clrMapOvr>
  <p:transition xmlns:p14="http://schemas.microsoft.com/office/powerpoint/2010/main" spd="slow">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2"/>
          <p:cNvSpPr txBox="1">
            <a:spLocks noChangeArrowheads="1"/>
          </p:cNvSpPr>
          <p:nvPr/>
        </p:nvSpPr>
        <p:spPr>
          <a:xfrm>
            <a:off x="0" y="176866"/>
            <a:ext cx="9245600" cy="647700"/>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800" b="1" spc="-75" dirty="0" smtClean="0"/>
              <a:t>Planes: Replace </a:t>
            </a:r>
            <a:r>
              <a:rPr lang="en-US" sz="2800" b="1" spc="-75" dirty="0"/>
              <a:t>Jet Fuel With Batteries &amp; Hydrogen Fuel </a:t>
            </a:r>
            <a:r>
              <a:rPr lang="en-US" sz="2800" b="1" spc="-75" dirty="0" smtClean="0"/>
              <a:t>Cells</a:t>
            </a:r>
            <a:endParaRPr lang="en-US" sz="2800" b="1" spc="-75" dirty="0">
              <a:solidFill>
                <a:srgbClr val="404040"/>
              </a:solidFill>
            </a:endParaRPr>
          </a:p>
        </p:txBody>
      </p:sp>
      <p:pic>
        <p:nvPicPr>
          <p:cNvPr id="3" name="Picture 2"/>
          <p:cNvPicPr>
            <a:picLocks noChangeAspect="1"/>
          </p:cNvPicPr>
          <p:nvPr/>
        </p:nvPicPr>
        <p:blipFill>
          <a:blip r:embed="rId3"/>
          <a:stretch>
            <a:fillRect/>
          </a:stretch>
        </p:blipFill>
        <p:spPr>
          <a:xfrm>
            <a:off x="0" y="917222"/>
            <a:ext cx="4679242" cy="3121017"/>
          </a:xfrm>
          <a:prstGeom prst="rect">
            <a:avLst/>
          </a:prstGeom>
        </p:spPr>
      </p:pic>
      <p:pic>
        <p:nvPicPr>
          <p:cNvPr id="4" name="Picture 3"/>
          <p:cNvPicPr>
            <a:picLocks noChangeAspect="1"/>
          </p:cNvPicPr>
          <p:nvPr/>
        </p:nvPicPr>
        <p:blipFill>
          <a:blip r:embed="rId4"/>
          <a:stretch>
            <a:fillRect/>
          </a:stretch>
        </p:blipFill>
        <p:spPr>
          <a:xfrm>
            <a:off x="3287889" y="2937933"/>
            <a:ext cx="5724449" cy="2205567"/>
          </a:xfrm>
          <a:prstGeom prst="rect">
            <a:avLst/>
          </a:prstGeom>
        </p:spPr>
      </p:pic>
      <p:pic>
        <p:nvPicPr>
          <p:cNvPr id="22" name="Picture 21"/>
          <p:cNvPicPr>
            <a:picLocks noChangeAspect="1"/>
          </p:cNvPicPr>
          <p:nvPr/>
        </p:nvPicPr>
        <p:blipFill>
          <a:blip r:embed="rId5"/>
          <a:stretch>
            <a:fillRect/>
          </a:stretch>
        </p:blipFill>
        <p:spPr>
          <a:xfrm>
            <a:off x="5400991" y="715908"/>
            <a:ext cx="3162300" cy="2226259"/>
          </a:xfrm>
          <a:prstGeom prst="rect">
            <a:avLst/>
          </a:prstGeom>
        </p:spPr>
      </p:pic>
      <p:sp>
        <p:nvSpPr>
          <p:cNvPr id="28" name="Rectangle 27"/>
          <p:cNvSpPr/>
          <p:nvPr/>
        </p:nvSpPr>
        <p:spPr>
          <a:xfrm>
            <a:off x="5480577" y="712724"/>
            <a:ext cx="3235633" cy="338554"/>
          </a:xfrm>
          <a:prstGeom prst="rect">
            <a:avLst/>
          </a:prstGeom>
        </p:spPr>
        <p:txBody>
          <a:bodyPr wrap="square">
            <a:spAutoFit/>
          </a:bodyPr>
          <a:lstStyle/>
          <a:p>
            <a:r>
              <a:rPr lang="en-US" spc="-75" dirty="0" smtClean="0">
                <a:solidFill>
                  <a:srgbClr val="FF0000"/>
                </a:solidFill>
              </a:rPr>
              <a:t>Cryogenic hydrogen aircraft</a:t>
            </a:r>
          </a:p>
        </p:txBody>
      </p:sp>
      <p:sp>
        <p:nvSpPr>
          <p:cNvPr id="29" name="Rectangle 28"/>
          <p:cNvSpPr/>
          <p:nvPr/>
        </p:nvSpPr>
        <p:spPr>
          <a:xfrm>
            <a:off x="874889" y="4804946"/>
            <a:ext cx="3235633" cy="338554"/>
          </a:xfrm>
          <a:prstGeom prst="rect">
            <a:avLst/>
          </a:prstGeom>
        </p:spPr>
        <p:txBody>
          <a:bodyPr wrap="square">
            <a:spAutoFit/>
          </a:bodyPr>
          <a:lstStyle/>
          <a:p>
            <a:r>
              <a:rPr lang="en-US" spc="-75" dirty="0" smtClean="0">
                <a:solidFill>
                  <a:srgbClr val="FF0000"/>
                </a:solidFill>
              </a:rPr>
              <a:t>Hydrogen fuel cell aircraft</a:t>
            </a:r>
          </a:p>
        </p:txBody>
      </p:sp>
      <p:sp>
        <p:nvSpPr>
          <p:cNvPr id="30" name="Rectangle 29"/>
          <p:cNvSpPr/>
          <p:nvPr/>
        </p:nvSpPr>
        <p:spPr>
          <a:xfrm>
            <a:off x="0" y="4026013"/>
            <a:ext cx="3235633" cy="338554"/>
          </a:xfrm>
          <a:prstGeom prst="rect">
            <a:avLst/>
          </a:prstGeom>
        </p:spPr>
        <p:txBody>
          <a:bodyPr wrap="square">
            <a:spAutoFit/>
          </a:bodyPr>
          <a:lstStyle/>
          <a:p>
            <a:r>
              <a:rPr lang="en-US" spc="-75" dirty="0" smtClean="0">
                <a:solidFill>
                  <a:srgbClr val="FF0000"/>
                </a:solidFill>
              </a:rPr>
              <a:t>Battery electric aircraft</a:t>
            </a:r>
          </a:p>
        </p:txBody>
      </p:sp>
    </p:spTree>
    <p:extLst>
      <p:ext uri="{BB962C8B-B14F-4D97-AF65-F5344CB8AC3E}">
        <p14:creationId xmlns:p14="http://schemas.microsoft.com/office/powerpoint/2010/main" val="1838744721"/>
      </p:ext>
    </p:extLst>
  </p:cSld>
  <p:clrMapOvr>
    <a:masterClrMapping/>
  </p:clrMapOvr>
  <p:transition xmlns:p14="http://schemas.microsoft.com/office/powerpoint/2010/main" spd="med">
    <p:fade/>
  </p:transition>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2"/>
          <p:cNvSpPr txBox="1">
            <a:spLocks noChangeArrowheads="1"/>
          </p:cNvSpPr>
          <p:nvPr/>
        </p:nvSpPr>
        <p:spPr>
          <a:xfrm>
            <a:off x="0" y="176866"/>
            <a:ext cx="9245600" cy="647700"/>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800" b="1" spc="-75" dirty="0" smtClean="0"/>
              <a:t>Replace Helicopters With Vertical Take-Off and Landing Aircraft</a:t>
            </a:r>
            <a:endParaRPr lang="en-US" sz="2800" b="1" spc="-75" dirty="0">
              <a:solidFill>
                <a:srgbClr val="404040"/>
              </a:solidFill>
            </a:endParaRPr>
          </a:p>
        </p:txBody>
      </p:sp>
      <p:sp>
        <p:nvSpPr>
          <p:cNvPr id="29" name="Rectangle 28"/>
          <p:cNvSpPr/>
          <p:nvPr/>
        </p:nvSpPr>
        <p:spPr>
          <a:xfrm>
            <a:off x="304705" y="4804946"/>
            <a:ext cx="3235633" cy="338554"/>
          </a:xfrm>
          <a:prstGeom prst="rect">
            <a:avLst/>
          </a:prstGeom>
        </p:spPr>
        <p:txBody>
          <a:bodyPr wrap="square">
            <a:spAutoFit/>
          </a:bodyPr>
          <a:lstStyle/>
          <a:p>
            <a:r>
              <a:rPr lang="en-US" spc="-75" dirty="0" err="1" smtClean="0">
                <a:solidFill>
                  <a:srgbClr val="FF0000"/>
                </a:solidFill>
              </a:rPr>
              <a:t>Pipistrel</a:t>
            </a:r>
            <a:r>
              <a:rPr lang="en-US" spc="-75" dirty="0" smtClean="0">
                <a:solidFill>
                  <a:srgbClr val="FF0000"/>
                </a:solidFill>
              </a:rPr>
              <a:t> VTOL aircraft</a:t>
            </a:r>
          </a:p>
        </p:txBody>
      </p:sp>
      <p:pic>
        <p:nvPicPr>
          <p:cNvPr id="2" name="Picture 1"/>
          <p:cNvPicPr>
            <a:picLocks noChangeAspect="1"/>
          </p:cNvPicPr>
          <p:nvPr/>
        </p:nvPicPr>
        <p:blipFill>
          <a:blip r:embed="rId3"/>
          <a:stretch>
            <a:fillRect/>
          </a:stretch>
        </p:blipFill>
        <p:spPr>
          <a:xfrm>
            <a:off x="1120188" y="887333"/>
            <a:ext cx="7002075" cy="3938667"/>
          </a:xfrm>
          <a:prstGeom prst="rect">
            <a:avLst/>
          </a:prstGeom>
        </p:spPr>
      </p:pic>
    </p:spTree>
    <p:extLst>
      <p:ext uri="{BB962C8B-B14F-4D97-AF65-F5344CB8AC3E}">
        <p14:creationId xmlns:p14="http://schemas.microsoft.com/office/powerpoint/2010/main" val="767164078"/>
      </p:ext>
    </p:extLst>
  </p:cSld>
  <p:clrMapOvr>
    <a:masterClrMapping/>
  </p:clrMapOvr>
  <p:transition xmlns:p14="http://schemas.microsoft.com/office/powerpoint/2010/main" spd="med">
    <p:fade/>
  </p:transition>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833512" y="4784062"/>
            <a:ext cx="1222522" cy="359438"/>
          </a:xfrm>
          <a:prstGeom prst="rect">
            <a:avLst/>
          </a:prstGeom>
        </p:spPr>
        <p:txBody>
          <a:bodyPr wrap="none" lIns="81642" tIns="40821" rIns="81642" bIns="40821">
            <a:spAutoFit/>
          </a:bodyPr>
          <a:lstStyle/>
          <a:p>
            <a:r>
              <a:rPr lang="en-US" sz="1800" spc="-75" dirty="0" smtClean="0">
                <a:solidFill>
                  <a:srgbClr val="FF0000"/>
                </a:solidFill>
              </a:rPr>
              <a:t>Electric lift</a:t>
            </a:r>
          </a:p>
        </p:txBody>
      </p:sp>
      <p:sp>
        <p:nvSpPr>
          <p:cNvPr id="12" name="Rectangle 2"/>
          <p:cNvSpPr txBox="1">
            <a:spLocks noChangeArrowheads="1"/>
          </p:cNvSpPr>
          <p:nvPr/>
        </p:nvSpPr>
        <p:spPr>
          <a:xfrm>
            <a:off x="0" y="0"/>
            <a:ext cx="9245600" cy="647700"/>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800" b="1" spc="-75" dirty="0" smtClean="0"/>
              <a:t>Electric Appliances</a:t>
            </a:r>
            <a:endParaRPr lang="en-US" sz="2800" b="1" spc="-75" dirty="0">
              <a:solidFill>
                <a:srgbClr val="404040"/>
              </a:solidFill>
            </a:endParaRPr>
          </a:p>
        </p:txBody>
      </p:sp>
      <p:sp>
        <p:nvSpPr>
          <p:cNvPr id="15" name="Rectangle 14"/>
          <p:cNvSpPr/>
          <p:nvPr/>
        </p:nvSpPr>
        <p:spPr>
          <a:xfrm>
            <a:off x="3988926" y="4804946"/>
            <a:ext cx="1954381" cy="338554"/>
          </a:xfrm>
          <a:prstGeom prst="rect">
            <a:avLst/>
          </a:prstGeom>
        </p:spPr>
        <p:txBody>
          <a:bodyPr wrap="none">
            <a:spAutoFit/>
          </a:bodyPr>
          <a:lstStyle/>
          <a:p>
            <a:r>
              <a:rPr lang="en-US" spc="-75" dirty="0" smtClean="0">
                <a:solidFill>
                  <a:srgbClr val="FF0000"/>
                </a:solidFill>
              </a:rPr>
              <a:t>Electric lawn mower</a:t>
            </a:r>
          </a:p>
        </p:txBody>
      </p:sp>
      <p:sp>
        <p:nvSpPr>
          <p:cNvPr id="16" name="Rectangle 15"/>
          <p:cNvSpPr/>
          <p:nvPr/>
        </p:nvSpPr>
        <p:spPr>
          <a:xfrm>
            <a:off x="6786817" y="4804946"/>
            <a:ext cx="1877437" cy="338554"/>
          </a:xfrm>
          <a:prstGeom prst="rect">
            <a:avLst/>
          </a:prstGeom>
        </p:spPr>
        <p:txBody>
          <a:bodyPr wrap="none">
            <a:spAutoFit/>
          </a:bodyPr>
          <a:lstStyle/>
          <a:p>
            <a:r>
              <a:rPr lang="en-US" spc="-75" dirty="0" smtClean="0">
                <a:solidFill>
                  <a:srgbClr val="FF0000"/>
                </a:solidFill>
              </a:rPr>
              <a:t>Electric leaf blower</a:t>
            </a:r>
          </a:p>
        </p:txBody>
      </p:sp>
      <p:pic>
        <p:nvPicPr>
          <p:cNvPr id="2" name="Picture 1"/>
          <p:cNvPicPr>
            <a:picLocks noChangeAspect="1"/>
          </p:cNvPicPr>
          <p:nvPr/>
        </p:nvPicPr>
        <p:blipFill>
          <a:blip r:embed="rId3"/>
          <a:stretch>
            <a:fillRect/>
          </a:stretch>
        </p:blipFill>
        <p:spPr>
          <a:xfrm>
            <a:off x="6115313" y="1709750"/>
            <a:ext cx="2914718" cy="2914718"/>
          </a:xfrm>
          <a:prstGeom prst="rect">
            <a:avLst/>
          </a:prstGeom>
        </p:spPr>
      </p:pic>
      <p:pic>
        <p:nvPicPr>
          <p:cNvPr id="3" name="Picture 2"/>
          <p:cNvPicPr>
            <a:picLocks noChangeAspect="1"/>
          </p:cNvPicPr>
          <p:nvPr/>
        </p:nvPicPr>
        <p:blipFill>
          <a:blip r:embed="rId4"/>
          <a:stretch>
            <a:fillRect/>
          </a:stretch>
        </p:blipFill>
        <p:spPr>
          <a:xfrm>
            <a:off x="0" y="1132616"/>
            <a:ext cx="3508136" cy="3508136"/>
          </a:xfrm>
          <a:prstGeom prst="rect">
            <a:avLst/>
          </a:prstGeom>
        </p:spPr>
      </p:pic>
      <p:pic>
        <p:nvPicPr>
          <p:cNvPr id="4" name="Picture 3"/>
          <p:cNvPicPr>
            <a:picLocks noChangeAspect="1"/>
          </p:cNvPicPr>
          <p:nvPr/>
        </p:nvPicPr>
        <p:blipFill>
          <a:blip r:embed="rId5"/>
          <a:stretch>
            <a:fillRect/>
          </a:stretch>
        </p:blipFill>
        <p:spPr>
          <a:xfrm>
            <a:off x="3410376" y="1823734"/>
            <a:ext cx="2817018" cy="2817018"/>
          </a:xfrm>
          <a:prstGeom prst="rect">
            <a:avLst/>
          </a:prstGeom>
        </p:spPr>
      </p:pic>
    </p:spTree>
    <p:extLst>
      <p:ext uri="{BB962C8B-B14F-4D97-AF65-F5344CB8AC3E}">
        <p14:creationId xmlns:p14="http://schemas.microsoft.com/office/powerpoint/2010/main" val="2415483705"/>
      </p:ext>
    </p:extLst>
  </p:cSld>
  <p:clrMapOvr>
    <a:masterClrMapping/>
  </p:clrMapOvr>
  <p:transition xmlns:p14="http://schemas.microsoft.com/office/powerpoint/2010/main" spd="med">
    <p:fade/>
  </p:transition>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txBox="1">
            <a:spLocks noChangeArrowheads="1"/>
          </p:cNvSpPr>
          <p:nvPr/>
        </p:nvSpPr>
        <p:spPr>
          <a:xfrm>
            <a:off x="0" y="432458"/>
            <a:ext cx="9245600" cy="647700"/>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3600" b="1" spc="-75" dirty="0"/>
              <a:t>Provide More Electricity With Floating Offshore Wind and PV</a:t>
            </a:r>
            <a:endParaRPr lang="en-US" sz="3600" b="1" spc="-75" dirty="0">
              <a:solidFill>
                <a:srgbClr val="404040"/>
              </a:solidFill>
            </a:endParaRPr>
          </a:p>
        </p:txBody>
      </p:sp>
      <p:pic>
        <p:nvPicPr>
          <p:cNvPr id="8" name="Picture 7"/>
          <p:cNvPicPr>
            <a:picLocks noChangeAspect="1"/>
          </p:cNvPicPr>
          <p:nvPr/>
        </p:nvPicPr>
        <p:blipFill>
          <a:blip r:embed="rId3"/>
          <a:stretch>
            <a:fillRect/>
          </a:stretch>
        </p:blipFill>
        <p:spPr>
          <a:xfrm>
            <a:off x="4363416" y="1187309"/>
            <a:ext cx="4780584" cy="2681111"/>
          </a:xfrm>
          <a:prstGeom prst="rect">
            <a:avLst/>
          </a:prstGeom>
        </p:spPr>
      </p:pic>
      <p:pic>
        <p:nvPicPr>
          <p:cNvPr id="5" name="Picture 4"/>
          <p:cNvPicPr>
            <a:picLocks noChangeAspect="1"/>
          </p:cNvPicPr>
          <p:nvPr/>
        </p:nvPicPr>
        <p:blipFill>
          <a:blip r:embed="rId4"/>
          <a:stretch>
            <a:fillRect/>
          </a:stretch>
        </p:blipFill>
        <p:spPr>
          <a:xfrm>
            <a:off x="0" y="1209498"/>
            <a:ext cx="4775925" cy="2923823"/>
          </a:xfrm>
          <a:prstGeom prst="rect">
            <a:avLst/>
          </a:prstGeom>
        </p:spPr>
      </p:pic>
    </p:spTree>
    <p:extLst>
      <p:ext uri="{BB962C8B-B14F-4D97-AF65-F5344CB8AC3E}">
        <p14:creationId xmlns:p14="http://schemas.microsoft.com/office/powerpoint/2010/main" val="1744522211"/>
      </p:ext>
    </p:extLst>
  </p:cSld>
  <p:clrMapOvr>
    <a:masterClrMapping/>
  </p:clrMapOvr>
  <p:transition xmlns:p14="http://schemas.microsoft.com/office/powerpoint/2010/main" spd="med">
    <p:fade/>
  </p:transition>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118655" y="3929195"/>
            <a:ext cx="8597556" cy="343595"/>
          </a:xfrm>
          <a:prstGeom prst="rect">
            <a:avLst/>
          </a:prstGeom>
          <a:solidFill>
            <a:srgbClr val="800000"/>
          </a:solidFill>
          <a:ln>
            <a:noFill/>
          </a:ln>
        </p:spPr>
        <p:style>
          <a:lnRef idx="1">
            <a:schemeClr val="accent1"/>
          </a:lnRef>
          <a:fillRef idx="3">
            <a:schemeClr val="accent1"/>
          </a:fillRef>
          <a:effectRef idx="2">
            <a:schemeClr val="accent1"/>
          </a:effectRef>
          <a:fontRef idx="minor">
            <a:schemeClr val="lt1"/>
          </a:fontRef>
        </p:style>
        <p:txBody>
          <a:bodyPr lIns="45720" tIns="22860" rIns="45720" bIns="22860" rtlCol="0" anchor="ctr"/>
          <a:lstStyle/>
          <a:p>
            <a:pPr algn="ctr"/>
            <a:endParaRPr lang="en-US"/>
          </a:p>
        </p:txBody>
      </p:sp>
      <p:sp>
        <p:nvSpPr>
          <p:cNvPr id="8" name="Rectangle 7"/>
          <p:cNvSpPr/>
          <p:nvPr/>
        </p:nvSpPr>
        <p:spPr>
          <a:xfrm>
            <a:off x="161456" y="1328200"/>
            <a:ext cx="8581491" cy="351118"/>
          </a:xfrm>
          <a:prstGeom prst="rect">
            <a:avLst/>
          </a:prstGeom>
          <a:solidFill>
            <a:srgbClr val="008000"/>
          </a:solidFill>
          <a:ln>
            <a:noFill/>
          </a:ln>
        </p:spPr>
        <p:style>
          <a:lnRef idx="1">
            <a:schemeClr val="accent1"/>
          </a:lnRef>
          <a:fillRef idx="3">
            <a:schemeClr val="accent1"/>
          </a:fillRef>
          <a:effectRef idx="2">
            <a:schemeClr val="accent1"/>
          </a:effectRef>
          <a:fontRef idx="minor">
            <a:schemeClr val="lt1"/>
          </a:fontRef>
        </p:style>
        <p:txBody>
          <a:bodyPr lIns="45720" tIns="22860" rIns="45720" bIns="22860" rtlCol="0" anchor="ctr"/>
          <a:lstStyle/>
          <a:p>
            <a:pPr algn="ctr"/>
            <a:endParaRPr lang="en-US"/>
          </a:p>
        </p:txBody>
      </p:sp>
      <p:sp>
        <p:nvSpPr>
          <p:cNvPr id="9" name="Content Placeholder 8"/>
          <p:cNvSpPr>
            <a:spLocks noGrp="1"/>
          </p:cNvSpPr>
          <p:nvPr>
            <p:ph idx="1"/>
          </p:nvPr>
        </p:nvSpPr>
        <p:spPr>
          <a:xfrm>
            <a:off x="121582" y="1391740"/>
            <a:ext cx="9022418" cy="3163432"/>
          </a:xfrm>
        </p:spPr>
        <p:txBody>
          <a:bodyPr>
            <a:noAutofit/>
          </a:bodyPr>
          <a:lstStyle/>
          <a:p>
            <a:pPr>
              <a:buNone/>
              <a:tabLst>
                <a:tab pos="1711325" algn="l"/>
                <a:tab pos="3025775" algn="l"/>
                <a:tab pos="5999163" algn="l"/>
              </a:tabLst>
            </a:pPr>
            <a:r>
              <a:rPr lang="en-US" sz="1600" b="1" spc="-75" dirty="0" smtClean="0">
                <a:solidFill>
                  <a:schemeClr val="bg1">
                    <a:lumMod val="95000"/>
                  </a:schemeClr>
                </a:solidFill>
              </a:rPr>
              <a:t>ELECTRICITY		HEATING/COOLING	OTHER</a:t>
            </a:r>
            <a:r>
              <a:rPr lang="en-US" sz="1600" b="1" spc="-75" dirty="0" smtClean="0">
                <a:solidFill>
                  <a:schemeClr val="bg1">
                    <a:lumMod val="95000"/>
                  </a:schemeClr>
                </a:solidFill>
                <a:latin typeface="News Gothic MT (Body)"/>
                <a:cs typeface="News Gothic MT (Body)"/>
              </a:rPr>
              <a:t>	</a:t>
            </a:r>
            <a:r>
              <a:rPr lang="en-US" sz="1600" b="1" spc="-75" dirty="0" smtClean="0">
                <a:solidFill>
                  <a:schemeClr val="bg1">
                    <a:lumMod val="95000"/>
                  </a:schemeClr>
                </a:solidFill>
              </a:rPr>
              <a:t>	</a:t>
            </a:r>
          </a:p>
          <a:p>
            <a:pPr>
              <a:buNone/>
              <a:tabLst>
                <a:tab pos="1711325" algn="l"/>
                <a:tab pos="3714750" algn="l"/>
                <a:tab pos="5999163" algn="l"/>
              </a:tabLst>
            </a:pPr>
            <a:r>
              <a:rPr lang="en-US" spc="-75" dirty="0"/>
              <a:t>CSP </a:t>
            </a:r>
            <a:r>
              <a:rPr lang="en-US" spc="-75" dirty="0" smtClean="0"/>
              <a:t>with </a:t>
            </a:r>
            <a:r>
              <a:rPr lang="en-US" spc="-75" dirty="0"/>
              <a:t>storage	</a:t>
            </a:r>
            <a:r>
              <a:rPr lang="en-US" spc="-75" dirty="0" smtClean="0"/>
              <a:t>Water</a:t>
            </a:r>
            <a:r>
              <a:rPr lang="en-US" spc="-75" dirty="0"/>
              <a:t>	</a:t>
            </a:r>
            <a:r>
              <a:rPr lang="en-US" spc="-75" dirty="0" smtClean="0"/>
              <a:t>Hydrogen for transport</a:t>
            </a:r>
          </a:p>
          <a:p>
            <a:pPr marL="287468" indent="-278892">
              <a:spcBef>
                <a:spcPts val="132"/>
              </a:spcBef>
              <a:buNone/>
              <a:tabLst>
                <a:tab pos="1711325" algn="l"/>
                <a:tab pos="3714750" algn="l"/>
                <a:tab pos="5999163" algn="l"/>
              </a:tabLst>
            </a:pPr>
            <a:r>
              <a:rPr lang="en-US" spc="-75" dirty="0" smtClean="0"/>
              <a:t>Pumped hydro	Ice 	Demand-response</a:t>
            </a:r>
          </a:p>
          <a:p>
            <a:pPr marL="287468" indent="-278892">
              <a:spcBef>
                <a:spcPts val="132"/>
              </a:spcBef>
              <a:buNone/>
              <a:tabLst>
                <a:tab pos="1711325" algn="l"/>
                <a:tab pos="3714750" algn="l"/>
                <a:tab pos="5999163" algn="l"/>
              </a:tabLst>
            </a:pPr>
            <a:r>
              <a:rPr lang="en-US" spc="-75" dirty="0" smtClean="0"/>
              <a:t>Existing hydroelectric	Rocks in soil	</a:t>
            </a:r>
          </a:p>
          <a:p>
            <a:pPr marL="287468" indent="-278892">
              <a:spcBef>
                <a:spcPts val="132"/>
              </a:spcBef>
              <a:buNone/>
              <a:tabLst>
                <a:tab pos="1711325" algn="l"/>
                <a:tab pos="3714750" algn="l"/>
                <a:tab pos="5999163" algn="l"/>
              </a:tabLst>
            </a:pPr>
            <a:r>
              <a:rPr lang="en-US" spc="-75" dirty="0" smtClean="0"/>
              <a:t>Batteries	</a:t>
            </a:r>
          </a:p>
          <a:p>
            <a:pPr marL="287338" indent="-277813">
              <a:spcBef>
                <a:spcPts val="132"/>
              </a:spcBef>
              <a:buNone/>
              <a:tabLst>
                <a:tab pos="1711325" algn="l"/>
                <a:tab pos="3087688" algn="l"/>
                <a:tab pos="6350000" algn="l"/>
              </a:tabLst>
            </a:pPr>
            <a:r>
              <a:rPr lang="en-US" sz="2000" spc="-75" dirty="0" smtClean="0"/>
              <a:t>			</a:t>
            </a:r>
          </a:p>
        </p:txBody>
      </p:sp>
      <p:sp>
        <p:nvSpPr>
          <p:cNvPr id="11" name="TextBox 10"/>
          <p:cNvSpPr txBox="1"/>
          <p:nvPr/>
        </p:nvSpPr>
        <p:spPr>
          <a:xfrm>
            <a:off x="8904947" y="1303333"/>
            <a:ext cx="92333" cy="292388"/>
          </a:xfrm>
          <a:prstGeom prst="rect">
            <a:avLst/>
          </a:prstGeom>
          <a:noFill/>
        </p:spPr>
        <p:txBody>
          <a:bodyPr wrap="none" lIns="45720" tIns="22860" rIns="45720" bIns="22860" rtlCol="0">
            <a:spAutoFit/>
          </a:bodyPr>
          <a:lstStyle/>
          <a:p>
            <a:endParaRPr lang="en-US" dirty="0"/>
          </a:p>
        </p:txBody>
      </p:sp>
      <p:sp>
        <p:nvSpPr>
          <p:cNvPr id="10" name="Rectangle 2"/>
          <p:cNvSpPr>
            <a:spLocks noGrp="1" noChangeArrowheads="1"/>
          </p:cNvSpPr>
          <p:nvPr>
            <p:ph type="title"/>
          </p:nvPr>
        </p:nvSpPr>
        <p:spPr>
          <a:xfrm>
            <a:off x="0" y="117231"/>
            <a:ext cx="9144000" cy="733597"/>
          </a:xfrm>
        </p:spPr>
        <p:txBody>
          <a:bodyPr/>
          <a:lstStyle/>
          <a:p>
            <a:r>
              <a:rPr lang="en-US" sz="3600" b="1" spc="-75" dirty="0" smtClean="0"/>
              <a:t>Types of Storage for </a:t>
            </a:r>
            <a:r>
              <a:rPr lang="en-US" sz="3600" b="1" spc="-75" dirty="0"/>
              <a:t>a</a:t>
            </a:r>
            <a:r>
              <a:rPr lang="en-US" sz="3600" b="1" spc="-75" dirty="0" smtClean="0"/>
              <a:t> 100% WWS System</a:t>
            </a:r>
            <a:endParaRPr lang="en-US" sz="3600" spc="-75" dirty="0" smtClean="0"/>
          </a:p>
        </p:txBody>
      </p:sp>
    </p:spTree>
    <p:extLst>
      <p:ext uri="{BB962C8B-B14F-4D97-AF65-F5344CB8AC3E}">
        <p14:creationId xmlns:p14="http://schemas.microsoft.com/office/powerpoint/2010/main" val="1297994163"/>
      </p:ext>
    </p:extLst>
  </p:cSld>
  <p:clrMapOvr>
    <a:masterClrMapping/>
  </p:clrMapOvr>
  <mc:AlternateContent xmlns:mc="http://schemas.openxmlformats.org/markup-compatibility/2006" xmlns:p14="http://schemas.microsoft.com/office/powerpoint/2010/main">
    <mc:Choice Requires="p14">
      <p:transition p14:dur="0"/>
    </mc:Choice>
    <mc:Fallback xmlns:mv="urn:schemas-microsoft-com:mac:vml" xmlns="">
      <p:transition/>
    </mc:Fallback>
  </mc:AlternateContent>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2"/>
          <p:cNvSpPr>
            <a:spLocks noGrp="1" noChangeArrowheads="1"/>
          </p:cNvSpPr>
          <p:nvPr>
            <p:ph type="title"/>
          </p:nvPr>
        </p:nvSpPr>
        <p:spPr>
          <a:xfrm>
            <a:off x="0" y="117231"/>
            <a:ext cx="9144000" cy="635819"/>
          </a:xfrm>
        </p:spPr>
        <p:txBody>
          <a:bodyPr/>
          <a:lstStyle/>
          <a:p>
            <a:r>
              <a:rPr lang="en-US" sz="3000" b="1" spc="-75" dirty="0" smtClean="0"/>
              <a:t>Nighttime Storage in Ice for Daytime Air Cooling</a:t>
            </a:r>
            <a:endParaRPr lang="en-US" sz="3000" spc="-75" dirty="0" smtClean="0"/>
          </a:p>
        </p:txBody>
      </p:sp>
      <p:pic>
        <p:nvPicPr>
          <p:cNvPr id="2" name="Picture 1"/>
          <p:cNvPicPr>
            <a:picLocks noChangeAspect="1"/>
          </p:cNvPicPr>
          <p:nvPr/>
        </p:nvPicPr>
        <p:blipFill>
          <a:blip r:embed="rId2"/>
          <a:stretch>
            <a:fillRect/>
          </a:stretch>
        </p:blipFill>
        <p:spPr>
          <a:xfrm>
            <a:off x="0" y="800100"/>
            <a:ext cx="9144000" cy="3541245"/>
          </a:xfrm>
          <a:prstGeom prst="rect">
            <a:avLst/>
          </a:prstGeom>
        </p:spPr>
      </p:pic>
      <p:sp>
        <p:nvSpPr>
          <p:cNvPr id="5" name="Rectangle 4"/>
          <p:cNvSpPr/>
          <p:nvPr/>
        </p:nvSpPr>
        <p:spPr>
          <a:xfrm>
            <a:off x="0" y="4799587"/>
            <a:ext cx="9144000" cy="246221"/>
          </a:xfrm>
          <a:prstGeom prst="rect">
            <a:avLst/>
          </a:prstGeom>
        </p:spPr>
        <p:txBody>
          <a:bodyPr wrap="square">
            <a:spAutoFit/>
          </a:bodyPr>
          <a:lstStyle/>
          <a:p>
            <a:r>
              <a:rPr lang="en-US" sz="1000" dirty="0">
                <a:solidFill>
                  <a:srgbClr val="660066"/>
                </a:solidFill>
              </a:rPr>
              <a:t>https://</a:t>
            </a:r>
            <a:r>
              <a:rPr lang="en-US" sz="1000" dirty="0" err="1">
                <a:solidFill>
                  <a:srgbClr val="660066"/>
                </a:solidFill>
              </a:rPr>
              <a:t>www.torontohydro.com</a:t>
            </a:r>
            <a:r>
              <a:rPr lang="en-US" sz="1000" dirty="0">
                <a:solidFill>
                  <a:srgbClr val="660066"/>
                </a:solidFill>
              </a:rPr>
              <a:t>/sites/</a:t>
            </a:r>
            <a:r>
              <a:rPr lang="en-US" sz="1000" dirty="0" err="1">
                <a:solidFill>
                  <a:srgbClr val="660066"/>
                </a:solidFill>
              </a:rPr>
              <a:t>electricsystem</a:t>
            </a:r>
            <a:r>
              <a:rPr lang="en-US" sz="1000" dirty="0">
                <a:solidFill>
                  <a:srgbClr val="660066"/>
                </a:solidFill>
              </a:rPr>
              <a:t>/</a:t>
            </a:r>
            <a:r>
              <a:rPr lang="en-US" sz="1000" dirty="0" err="1">
                <a:solidFill>
                  <a:srgbClr val="660066"/>
                </a:solidFill>
              </a:rPr>
              <a:t>electricityconservation</a:t>
            </a:r>
            <a:r>
              <a:rPr lang="en-US" sz="1000" dirty="0">
                <a:solidFill>
                  <a:srgbClr val="660066"/>
                </a:solidFill>
              </a:rPr>
              <a:t>/</a:t>
            </a:r>
            <a:r>
              <a:rPr lang="en-US" sz="1000" dirty="0" err="1">
                <a:solidFill>
                  <a:srgbClr val="660066"/>
                </a:solidFill>
              </a:rPr>
              <a:t>businessconservation</a:t>
            </a:r>
            <a:r>
              <a:rPr lang="en-US" sz="1000" dirty="0">
                <a:solidFill>
                  <a:srgbClr val="660066"/>
                </a:solidFill>
              </a:rPr>
              <a:t>/Pages/</a:t>
            </a:r>
            <a:r>
              <a:rPr lang="en-US" sz="1000" dirty="0" err="1">
                <a:solidFill>
                  <a:srgbClr val="660066"/>
                </a:solidFill>
              </a:rPr>
              <a:t>IceBearEnergyStoragePilot.aspx</a:t>
            </a:r>
            <a:endParaRPr lang="en-US" sz="1000" dirty="0">
              <a:solidFill>
                <a:srgbClr val="660066"/>
              </a:solidFill>
            </a:endParaRPr>
          </a:p>
        </p:txBody>
      </p:sp>
    </p:spTree>
    <p:extLst>
      <p:ext uri="{BB962C8B-B14F-4D97-AF65-F5344CB8AC3E}">
        <p14:creationId xmlns:p14="http://schemas.microsoft.com/office/powerpoint/2010/main" val="3656985891"/>
      </p:ext>
    </p:extLst>
  </p:cSld>
  <p:clrMapOvr>
    <a:masterClrMapping/>
  </p:clrMapOvr>
  <mc:AlternateContent xmlns:mc="http://schemas.openxmlformats.org/markup-compatibility/2006" xmlns:p14="http://schemas.microsoft.com/office/powerpoint/2010/main">
    <mc:Choice Requires="p14">
      <p:transition p14:dur="0"/>
    </mc:Choice>
    <mc:Fallback xmlns:mv="urn:schemas-microsoft-com:mac:vml" xmlns="">
      <p:transition/>
    </mc:Fallback>
  </mc:AlternateContent>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2"/>
          <p:cNvSpPr>
            <a:spLocks noGrp="1" noChangeArrowheads="1"/>
          </p:cNvSpPr>
          <p:nvPr>
            <p:ph type="title"/>
          </p:nvPr>
        </p:nvSpPr>
        <p:spPr>
          <a:xfrm>
            <a:off x="0" y="170633"/>
            <a:ext cx="9144000" cy="635794"/>
          </a:xfrm>
        </p:spPr>
        <p:txBody>
          <a:bodyPr/>
          <a:lstStyle/>
          <a:p>
            <a:pPr>
              <a:defRPr/>
            </a:pPr>
            <a:r>
              <a:rPr lang="en-US" sz="2600" b="1" spc="-75" dirty="0"/>
              <a:t>Seasonal Heat Storage in Underground </a:t>
            </a:r>
            <a:r>
              <a:rPr lang="en-US" sz="2600" b="1" spc="-75" dirty="0" smtClean="0"/>
              <a:t>Rocks</a:t>
            </a:r>
            <a:r>
              <a:rPr lang="en-US" sz="2600" b="1" spc="-75" dirty="0"/>
              <a:t/>
            </a:r>
            <a:br>
              <a:rPr lang="en-US" sz="2600" b="1" spc="-75" dirty="0"/>
            </a:br>
            <a:r>
              <a:rPr lang="en-US" sz="2600" b="1" spc="-75" dirty="0" err="1" smtClean="0"/>
              <a:t>Okotoks</a:t>
            </a:r>
            <a:r>
              <a:rPr lang="en-US" sz="2600" b="1" spc="-75" dirty="0"/>
              <a:t>, Canada</a:t>
            </a:r>
            <a:endParaRPr lang="en-US" sz="2600" spc="-75" dirty="0"/>
          </a:p>
        </p:txBody>
      </p:sp>
      <p:pic>
        <p:nvPicPr>
          <p:cNvPr id="27650"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25572" y="1011436"/>
            <a:ext cx="4466048" cy="33492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3"/>
          <a:stretch>
            <a:fillRect/>
          </a:stretch>
        </p:blipFill>
        <p:spPr>
          <a:xfrm>
            <a:off x="0" y="771525"/>
            <a:ext cx="3608144" cy="2228850"/>
          </a:xfrm>
          <a:prstGeom prst="rect">
            <a:avLst/>
          </a:prstGeom>
        </p:spPr>
      </p:pic>
      <p:sp>
        <p:nvSpPr>
          <p:cNvPr id="3" name="Rectangle 2"/>
          <p:cNvSpPr/>
          <p:nvPr/>
        </p:nvSpPr>
        <p:spPr>
          <a:xfrm>
            <a:off x="6971" y="4995422"/>
            <a:ext cx="6879303" cy="142337"/>
          </a:xfrm>
          <a:prstGeom prst="rect">
            <a:avLst/>
          </a:prstGeom>
        </p:spPr>
        <p:txBody>
          <a:bodyPr wrap="square" lIns="34281" tIns="17140" rIns="34281" bIns="17140">
            <a:spAutoFit/>
          </a:bodyPr>
          <a:lstStyle/>
          <a:p>
            <a:r>
              <a:rPr lang="en-US" sz="700" dirty="0">
                <a:latin typeface="Times"/>
                <a:cs typeface="Times"/>
                <a:hlinkClick r:id="rId4"/>
              </a:rPr>
              <a:t>http://www.sustainapedia.com/drake-landing-solar-community/</a:t>
            </a:r>
            <a:r>
              <a:rPr lang="en-US" sz="700" dirty="0">
                <a:latin typeface="Times"/>
                <a:cs typeface="Times"/>
              </a:rPr>
              <a:t>    </a:t>
            </a:r>
            <a:r>
              <a:rPr lang="en-US" sz="700" dirty="0">
                <a:latin typeface="Times"/>
                <a:cs typeface="Times"/>
                <a:hlinkClick r:id="rId5"/>
              </a:rPr>
              <a:t>https://www.leidos.com/project/north-america’s-first</a:t>
            </a:r>
            <a:r>
              <a:rPr lang="en-US" sz="700" dirty="0" smtClean="0">
                <a:latin typeface="Times"/>
                <a:cs typeface="Times"/>
                <a:hlinkClick r:id="rId5"/>
              </a:rPr>
              <a:t>-</a:t>
            </a:r>
            <a:r>
              <a:rPr lang="en-US" sz="700" dirty="0" smtClean="0">
                <a:latin typeface="Times"/>
                <a:cs typeface="Times"/>
              </a:rPr>
              <a:t> Mark Z. Jacobson (2015</a:t>
            </a:r>
            <a:r>
              <a:rPr lang="en-US" sz="700" smtClean="0">
                <a:latin typeface="Times"/>
                <a:cs typeface="Times"/>
              </a:rPr>
              <a:t>) right</a:t>
            </a:r>
            <a:endParaRPr lang="en-US" sz="700" dirty="0">
              <a:latin typeface="Times"/>
              <a:cs typeface="Times"/>
            </a:endParaRPr>
          </a:p>
        </p:txBody>
      </p:sp>
      <p:pic>
        <p:nvPicPr>
          <p:cNvPr id="4" name="Picture 3"/>
          <p:cNvPicPr>
            <a:picLocks noChangeAspect="1"/>
          </p:cNvPicPr>
          <p:nvPr/>
        </p:nvPicPr>
        <p:blipFill>
          <a:blip r:embed="rId6"/>
          <a:stretch>
            <a:fillRect/>
          </a:stretch>
        </p:blipFill>
        <p:spPr>
          <a:xfrm>
            <a:off x="0" y="3086100"/>
            <a:ext cx="3613335" cy="1857375"/>
          </a:xfrm>
          <a:prstGeom prst="rect">
            <a:avLst/>
          </a:prstGeom>
        </p:spPr>
      </p:pic>
    </p:spTree>
    <p:extLst>
      <p:ext uri="{BB962C8B-B14F-4D97-AF65-F5344CB8AC3E}">
        <p14:creationId xmlns:p14="http://schemas.microsoft.com/office/powerpoint/2010/main" val="3548339626"/>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2"/>
          <p:cNvSpPr>
            <a:spLocks noGrp="1" noChangeArrowheads="1"/>
          </p:cNvSpPr>
          <p:nvPr>
            <p:ph type="title"/>
          </p:nvPr>
        </p:nvSpPr>
        <p:spPr>
          <a:xfrm>
            <a:off x="0" y="0"/>
            <a:ext cx="9144000" cy="635819"/>
          </a:xfrm>
        </p:spPr>
        <p:txBody>
          <a:bodyPr/>
          <a:lstStyle/>
          <a:p>
            <a:r>
              <a:rPr lang="en-US" sz="2600" b="1" spc="-75" dirty="0" smtClean="0"/>
              <a:t>Stanford Boilers/Chillers &amp; Heat/Cold Demand For 1 Year</a:t>
            </a:r>
            <a:endParaRPr lang="en-US" sz="2600" spc="-75" dirty="0" smtClean="0"/>
          </a:p>
        </p:txBody>
      </p:sp>
      <p:sp>
        <p:nvSpPr>
          <p:cNvPr id="5" name="Rectangle 4"/>
          <p:cNvSpPr/>
          <p:nvPr/>
        </p:nvSpPr>
        <p:spPr>
          <a:xfrm>
            <a:off x="0" y="4799587"/>
            <a:ext cx="9144000" cy="246221"/>
          </a:xfrm>
          <a:prstGeom prst="rect">
            <a:avLst/>
          </a:prstGeom>
        </p:spPr>
        <p:txBody>
          <a:bodyPr wrap="square">
            <a:spAutoFit/>
          </a:bodyPr>
          <a:lstStyle/>
          <a:p>
            <a:r>
              <a:rPr lang="en-US" sz="1000" dirty="0">
                <a:solidFill>
                  <a:srgbClr val="660066"/>
                </a:solidFill>
              </a:rPr>
              <a:t>https://</a:t>
            </a:r>
            <a:r>
              <a:rPr lang="en-US" sz="1000" dirty="0" err="1">
                <a:solidFill>
                  <a:srgbClr val="660066"/>
                </a:solidFill>
              </a:rPr>
              <a:t>sustainable.stanford.edu</a:t>
            </a:r>
            <a:r>
              <a:rPr lang="en-US" sz="1000" dirty="0">
                <a:solidFill>
                  <a:srgbClr val="660066"/>
                </a:solidFill>
              </a:rPr>
              <a:t>/sites/default/files/SESI_Condensed_factsheet_0.pdf</a:t>
            </a:r>
          </a:p>
        </p:txBody>
      </p:sp>
      <p:pic>
        <p:nvPicPr>
          <p:cNvPr id="4" name="Picture 3"/>
          <p:cNvPicPr>
            <a:picLocks noChangeAspect="1"/>
          </p:cNvPicPr>
          <p:nvPr/>
        </p:nvPicPr>
        <p:blipFill>
          <a:blip r:embed="rId2"/>
          <a:stretch>
            <a:fillRect/>
          </a:stretch>
        </p:blipFill>
        <p:spPr>
          <a:xfrm>
            <a:off x="0" y="876685"/>
            <a:ext cx="4887081" cy="3254872"/>
          </a:xfrm>
          <a:prstGeom prst="rect">
            <a:avLst/>
          </a:prstGeom>
        </p:spPr>
      </p:pic>
      <p:pic>
        <p:nvPicPr>
          <p:cNvPr id="6" name="Picture 5"/>
          <p:cNvPicPr>
            <a:picLocks noChangeAspect="1"/>
          </p:cNvPicPr>
          <p:nvPr/>
        </p:nvPicPr>
        <p:blipFill>
          <a:blip r:embed="rId3"/>
          <a:stretch>
            <a:fillRect/>
          </a:stretch>
        </p:blipFill>
        <p:spPr>
          <a:xfrm>
            <a:off x="4744942" y="839346"/>
            <a:ext cx="4399058" cy="3319289"/>
          </a:xfrm>
          <a:prstGeom prst="rect">
            <a:avLst/>
          </a:prstGeom>
        </p:spPr>
      </p:pic>
    </p:spTree>
    <p:extLst>
      <p:ext uri="{BB962C8B-B14F-4D97-AF65-F5344CB8AC3E}">
        <p14:creationId xmlns:p14="http://schemas.microsoft.com/office/powerpoint/2010/main" val="3279607198"/>
      </p:ext>
    </p:extLst>
  </p:cSld>
  <p:clrMapOvr>
    <a:masterClrMapping/>
  </p:clrMapOvr>
  <mc:AlternateContent xmlns:mc="http://schemas.openxmlformats.org/markup-compatibility/2006" xmlns:p14="http://schemas.microsoft.com/office/powerpoint/2010/main">
    <mc:Choice Requires="p14">
      <p:transition p14:dur="0"/>
    </mc:Choice>
    <mc:Fallback xmlns:mv="urn:schemas-microsoft-com:mac:vml" xmlns="">
      <p:transition/>
    </mc:Fallback>
  </mc:AlternateContent>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1" y="1757578"/>
            <a:ext cx="9143999" cy="595923"/>
          </a:xfrm>
        </p:spPr>
        <p:txBody>
          <a:bodyPr/>
          <a:lstStyle/>
          <a:p>
            <a:r>
              <a:rPr lang="en-US" sz="3600" b="1" spc="-75" dirty="0"/>
              <a:t>Transitioning an Individual Home to Run on WWS Electricity/Storage and No Gas</a:t>
            </a:r>
            <a:endParaRPr lang="en-US" sz="3600" spc="-75" dirty="0" smtClean="0"/>
          </a:p>
        </p:txBody>
      </p:sp>
    </p:spTree>
    <p:extLst>
      <p:ext uri="{BB962C8B-B14F-4D97-AF65-F5344CB8AC3E}">
        <p14:creationId xmlns:p14="http://schemas.microsoft.com/office/powerpoint/2010/main" val="2183127180"/>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2"/>
          <p:cNvSpPr>
            <a:spLocks noGrp="1" noChangeArrowheads="1"/>
          </p:cNvSpPr>
          <p:nvPr>
            <p:ph type="title"/>
          </p:nvPr>
        </p:nvSpPr>
        <p:spPr>
          <a:xfrm>
            <a:off x="0" y="231214"/>
            <a:ext cx="9144000" cy="635819"/>
          </a:xfrm>
        </p:spPr>
        <p:txBody>
          <a:bodyPr/>
          <a:lstStyle/>
          <a:p>
            <a:r>
              <a:rPr lang="en-US" sz="2600" b="1" spc="-75" dirty="0" smtClean="0">
                <a:solidFill>
                  <a:srgbClr val="FF0000"/>
                </a:solidFill>
              </a:rPr>
              <a:t>Ductless Mini-Split Electric Heat Pump Air Heater /</a:t>
            </a:r>
            <a:br>
              <a:rPr lang="en-US" sz="2600" b="1" spc="-75" dirty="0" smtClean="0">
                <a:solidFill>
                  <a:srgbClr val="FF0000"/>
                </a:solidFill>
              </a:rPr>
            </a:br>
            <a:r>
              <a:rPr lang="en-US" sz="2600" b="1" spc="-75" dirty="0" smtClean="0">
                <a:solidFill>
                  <a:srgbClr val="FF0000"/>
                </a:solidFill>
              </a:rPr>
              <a:t>Air Conditioner</a:t>
            </a:r>
            <a:endParaRPr lang="en-US" sz="2600" spc="-75" dirty="0" smtClean="0">
              <a:solidFill>
                <a:srgbClr val="FF0000"/>
              </a:solidFill>
            </a:endParaRPr>
          </a:p>
        </p:txBody>
      </p:sp>
      <p:sp>
        <p:nvSpPr>
          <p:cNvPr id="5" name="Rectangle 4"/>
          <p:cNvSpPr/>
          <p:nvPr/>
        </p:nvSpPr>
        <p:spPr>
          <a:xfrm>
            <a:off x="7904314" y="4897279"/>
            <a:ext cx="1239686" cy="246221"/>
          </a:xfrm>
          <a:prstGeom prst="rect">
            <a:avLst/>
          </a:prstGeom>
        </p:spPr>
        <p:txBody>
          <a:bodyPr wrap="square">
            <a:spAutoFit/>
          </a:bodyPr>
          <a:lstStyle/>
          <a:p>
            <a:r>
              <a:rPr lang="en-US" sz="1000" dirty="0" smtClean="0">
                <a:solidFill>
                  <a:srgbClr val="660066"/>
                </a:solidFill>
              </a:rPr>
              <a:t>M.Z. Jacobson</a:t>
            </a:r>
            <a:endParaRPr lang="en-US" sz="1000" dirty="0">
              <a:solidFill>
                <a:srgbClr val="660066"/>
              </a:solidFill>
            </a:endParaRPr>
          </a:p>
        </p:txBody>
      </p:sp>
      <p:pic>
        <p:nvPicPr>
          <p:cNvPr id="2" name="Picture 1"/>
          <p:cNvPicPr>
            <a:picLocks noChangeAspect="1"/>
          </p:cNvPicPr>
          <p:nvPr/>
        </p:nvPicPr>
        <p:blipFill>
          <a:blip r:embed="rId3"/>
          <a:stretch>
            <a:fillRect/>
          </a:stretch>
        </p:blipFill>
        <p:spPr>
          <a:xfrm>
            <a:off x="483850" y="1307009"/>
            <a:ext cx="3820419" cy="2865314"/>
          </a:xfrm>
          <a:prstGeom prst="rect">
            <a:avLst/>
          </a:prstGeom>
        </p:spPr>
      </p:pic>
      <p:pic>
        <p:nvPicPr>
          <p:cNvPr id="4" name="Picture 3"/>
          <p:cNvPicPr>
            <a:picLocks noChangeAspect="1"/>
          </p:cNvPicPr>
          <p:nvPr/>
        </p:nvPicPr>
        <p:blipFill>
          <a:blip r:embed="rId4"/>
          <a:stretch>
            <a:fillRect/>
          </a:stretch>
        </p:blipFill>
        <p:spPr>
          <a:xfrm>
            <a:off x="4569583" y="1343830"/>
            <a:ext cx="3895944" cy="2847524"/>
          </a:xfrm>
          <a:prstGeom prst="rect">
            <a:avLst/>
          </a:prstGeom>
        </p:spPr>
      </p:pic>
    </p:spTree>
    <p:extLst>
      <p:ext uri="{BB962C8B-B14F-4D97-AF65-F5344CB8AC3E}">
        <p14:creationId xmlns:p14="http://schemas.microsoft.com/office/powerpoint/2010/main" val="784352287"/>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726672" y="0"/>
            <a:ext cx="3857625" cy="5143500"/>
          </a:xfrm>
          <a:prstGeom prst="rect">
            <a:avLst/>
          </a:prstGeom>
        </p:spPr>
      </p:pic>
      <p:sp>
        <p:nvSpPr>
          <p:cNvPr id="10" name="Rectangle 2"/>
          <p:cNvSpPr>
            <a:spLocks noGrp="1" noChangeArrowheads="1"/>
          </p:cNvSpPr>
          <p:nvPr>
            <p:ph type="title"/>
          </p:nvPr>
        </p:nvSpPr>
        <p:spPr>
          <a:xfrm>
            <a:off x="0" y="0"/>
            <a:ext cx="9144000" cy="635819"/>
          </a:xfrm>
        </p:spPr>
        <p:txBody>
          <a:bodyPr/>
          <a:lstStyle/>
          <a:p>
            <a:r>
              <a:rPr lang="en-US" sz="2600" b="1" spc="-75" dirty="0" smtClean="0">
                <a:solidFill>
                  <a:srgbClr val="FF0000"/>
                </a:solidFill>
              </a:rPr>
              <a:t>Electric Heat Pump Water Heater</a:t>
            </a:r>
            <a:endParaRPr lang="en-US" sz="2600" spc="-75" dirty="0" smtClean="0">
              <a:solidFill>
                <a:srgbClr val="FF0000"/>
              </a:solidFill>
            </a:endParaRPr>
          </a:p>
        </p:txBody>
      </p:sp>
      <p:sp>
        <p:nvSpPr>
          <p:cNvPr id="5" name="Rectangle 4"/>
          <p:cNvSpPr/>
          <p:nvPr/>
        </p:nvSpPr>
        <p:spPr>
          <a:xfrm>
            <a:off x="7432842" y="4897279"/>
            <a:ext cx="1711158" cy="246221"/>
          </a:xfrm>
          <a:prstGeom prst="rect">
            <a:avLst/>
          </a:prstGeom>
        </p:spPr>
        <p:txBody>
          <a:bodyPr wrap="square">
            <a:spAutoFit/>
          </a:bodyPr>
          <a:lstStyle/>
          <a:p>
            <a:r>
              <a:rPr lang="en-US" sz="1000" dirty="0" smtClean="0">
                <a:solidFill>
                  <a:srgbClr val="660066"/>
                </a:solidFill>
              </a:rPr>
              <a:t>Photo by M.Z. Jacobson</a:t>
            </a:r>
            <a:endParaRPr lang="en-US" sz="1000" dirty="0">
              <a:solidFill>
                <a:srgbClr val="660066"/>
              </a:solidFill>
            </a:endParaRPr>
          </a:p>
        </p:txBody>
      </p:sp>
    </p:spTree>
    <p:extLst>
      <p:ext uri="{BB962C8B-B14F-4D97-AF65-F5344CB8AC3E}">
        <p14:creationId xmlns:p14="http://schemas.microsoft.com/office/powerpoint/2010/main" val="71783053"/>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2"/>
          <p:cNvSpPr>
            <a:spLocks noGrp="1" noChangeArrowheads="1"/>
          </p:cNvSpPr>
          <p:nvPr>
            <p:ph type="title"/>
          </p:nvPr>
        </p:nvSpPr>
        <p:spPr>
          <a:xfrm>
            <a:off x="0" y="117231"/>
            <a:ext cx="9144000" cy="635819"/>
          </a:xfrm>
        </p:spPr>
        <p:txBody>
          <a:bodyPr/>
          <a:lstStyle/>
          <a:p>
            <a:r>
              <a:rPr lang="en-US" sz="3600" b="1" spc="-75" dirty="0" smtClean="0">
                <a:solidFill>
                  <a:srgbClr val="FF0000"/>
                </a:solidFill>
              </a:rPr>
              <a:t>Electric Induction Cooktop</a:t>
            </a:r>
            <a:endParaRPr lang="en-US" sz="3600" spc="-75" dirty="0" smtClean="0">
              <a:solidFill>
                <a:srgbClr val="FF0000"/>
              </a:solidFill>
            </a:endParaRPr>
          </a:p>
        </p:txBody>
      </p:sp>
      <p:sp>
        <p:nvSpPr>
          <p:cNvPr id="5" name="Rectangle 4"/>
          <p:cNvSpPr/>
          <p:nvPr/>
        </p:nvSpPr>
        <p:spPr>
          <a:xfrm>
            <a:off x="7432842" y="4897279"/>
            <a:ext cx="1711158" cy="246221"/>
          </a:xfrm>
          <a:prstGeom prst="rect">
            <a:avLst/>
          </a:prstGeom>
        </p:spPr>
        <p:txBody>
          <a:bodyPr wrap="square">
            <a:spAutoFit/>
          </a:bodyPr>
          <a:lstStyle/>
          <a:p>
            <a:r>
              <a:rPr lang="en-US" sz="1000" dirty="0" smtClean="0">
                <a:solidFill>
                  <a:srgbClr val="660066"/>
                </a:solidFill>
              </a:rPr>
              <a:t>Photo by M.Z. Jacobson</a:t>
            </a:r>
            <a:endParaRPr lang="en-US" sz="1000" dirty="0">
              <a:solidFill>
                <a:srgbClr val="660066"/>
              </a:solidFill>
            </a:endParaRPr>
          </a:p>
        </p:txBody>
      </p:sp>
      <p:pic>
        <p:nvPicPr>
          <p:cNvPr id="3" name="Picture 2"/>
          <p:cNvPicPr>
            <a:picLocks noChangeAspect="1"/>
          </p:cNvPicPr>
          <p:nvPr/>
        </p:nvPicPr>
        <p:blipFill>
          <a:blip r:embed="rId3"/>
          <a:stretch>
            <a:fillRect/>
          </a:stretch>
        </p:blipFill>
        <p:spPr>
          <a:xfrm>
            <a:off x="0" y="927100"/>
            <a:ext cx="9144000" cy="3265880"/>
          </a:xfrm>
          <a:prstGeom prst="rect">
            <a:avLst/>
          </a:prstGeom>
        </p:spPr>
      </p:pic>
    </p:spTree>
    <p:extLst>
      <p:ext uri="{BB962C8B-B14F-4D97-AF65-F5344CB8AC3E}">
        <p14:creationId xmlns:p14="http://schemas.microsoft.com/office/powerpoint/2010/main" val="583250886"/>
      </p:ext>
    </p:extLst>
  </p:cSld>
  <p:clrMapOvr>
    <a:masterClrMapping/>
  </p:clrMapOvr>
  <mc:AlternateContent xmlns:mc="http://schemas.openxmlformats.org/markup-compatibility/2006" xmlns:p14="http://schemas.microsoft.com/office/powerpoint/2010/main">
    <mc:Choice Requires="p14">
      <p:transition p14:dur="0"/>
    </mc:Choice>
    <mc:Fallback xmlns:mv="urn:schemas-microsoft-com:mac:vml" xmlns="">
      <p:transition/>
    </mc:Fallback>
  </mc:AlternateContent>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1600" y="0"/>
            <a:ext cx="8923663" cy="5143500"/>
          </a:xfrm>
          <a:prstGeom prst="rect">
            <a:avLst/>
          </a:prstGeom>
        </p:spPr>
      </p:pic>
      <p:sp>
        <p:nvSpPr>
          <p:cNvPr id="10" name="Rectangle 2"/>
          <p:cNvSpPr>
            <a:spLocks noGrp="1" noChangeArrowheads="1"/>
          </p:cNvSpPr>
          <p:nvPr>
            <p:ph type="title"/>
          </p:nvPr>
        </p:nvSpPr>
        <p:spPr>
          <a:xfrm>
            <a:off x="0" y="117231"/>
            <a:ext cx="9144000" cy="635819"/>
          </a:xfrm>
        </p:spPr>
        <p:txBody>
          <a:bodyPr/>
          <a:lstStyle/>
          <a:p>
            <a:r>
              <a:rPr lang="en-US" sz="2800" b="1" spc="-75" dirty="0">
                <a:solidFill>
                  <a:schemeClr val="bg1"/>
                </a:solidFill>
              </a:rPr>
              <a:t>Rooftop Solar </a:t>
            </a:r>
            <a:r>
              <a:rPr lang="en-US" sz="2800" b="1" spc="-75" dirty="0">
                <a:solidFill>
                  <a:srgbClr val="FF0000"/>
                </a:solidFill>
              </a:rPr>
              <a:t>Plus Battery Storage</a:t>
            </a:r>
            <a:endParaRPr lang="en-US" sz="2600" spc="-75" dirty="0" smtClean="0">
              <a:solidFill>
                <a:srgbClr val="FF0000"/>
              </a:solidFill>
            </a:endParaRPr>
          </a:p>
        </p:txBody>
      </p:sp>
      <p:sp>
        <p:nvSpPr>
          <p:cNvPr id="5" name="Rectangle 4"/>
          <p:cNvSpPr/>
          <p:nvPr/>
        </p:nvSpPr>
        <p:spPr>
          <a:xfrm>
            <a:off x="7432842" y="4897279"/>
            <a:ext cx="1711158" cy="246221"/>
          </a:xfrm>
          <a:prstGeom prst="rect">
            <a:avLst/>
          </a:prstGeom>
        </p:spPr>
        <p:txBody>
          <a:bodyPr wrap="square">
            <a:spAutoFit/>
          </a:bodyPr>
          <a:lstStyle/>
          <a:p>
            <a:r>
              <a:rPr lang="en-US" sz="1000" dirty="0" smtClean="0">
                <a:solidFill>
                  <a:srgbClr val="660066"/>
                </a:solidFill>
              </a:rPr>
              <a:t>Photo by M.Z. Jacobson</a:t>
            </a:r>
            <a:endParaRPr lang="en-US" sz="1000" dirty="0">
              <a:solidFill>
                <a:srgbClr val="660066"/>
              </a:solidFill>
            </a:endParaRPr>
          </a:p>
        </p:txBody>
      </p:sp>
    </p:spTree>
    <p:extLst>
      <p:ext uri="{BB962C8B-B14F-4D97-AF65-F5344CB8AC3E}">
        <p14:creationId xmlns:p14="http://schemas.microsoft.com/office/powerpoint/2010/main" val="1506624917"/>
      </p:ext>
    </p:extLst>
  </p:cSld>
  <p:clrMapOvr>
    <a:masterClrMapping/>
  </p:clrMapOvr>
  <mc:AlternateContent xmlns:mc="http://schemas.openxmlformats.org/markup-compatibility/2006" xmlns:p14="http://schemas.microsoft.com/office/powerpoint/2010/main">
    <mc:Choice Requires="p14">
      <p:transition p14:dur="0"/>
    </mc:Choice>
    <mc:Fallback xmlns:mv="urn:schemas-microsoft-com:mac:vml" xmlns="">
      <p:transition/>
    </mc:Fallback>
  </mc:AlternateContent>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143000" y="0"/>
            <a:ext cx="6858000" cy="5143500"/>
          </a:xfrm>
          <a:prstGeom prst="rect">
            <a:avLst/>
          </a:prstGeom>
        </p:spPr>
      </p:pic>
      <p:sp>
        <p:nvSpPr>
          <p:cNvPr id="10" name="Rectangle 2"/>
          <p:cNvSpPr>
            <a:spLocks noGrp="1" noChangeArrowheads="1"/>
          </p:cNvSpPr>
          <p:nvPr>
            <p:ph type="title"/>
          </p:nvPr>
        </p:nvSpPr>
        <p:spPr>
          <a:xfrm>
            <a:off x="0" y="117231"/>
            <a:ext cx="9144000" cy="635819"/>
          </a:xfrm>
        </p:spPr>
        <p:txBody>
          <a:bodyPr/>
          <a:lstStyle/>
          <a:p>
            <a:r>
              <a:rPr lang="en-US" sz="3600" b="1" spc="-75" dirty="0" smtClean="0">
                <a:solidFill>
                  <a:srgbClr val="FFFFFF"/>
                </a:solidFill>
              </a:rPr>
              <a:t>Electric Cars + Batteries</a:t>
            </a:r>
            <a:endParaRPr lang="en-US" sz="3600" spc="-75" dirty="0" smtClean="0">
              <a:solidFill>
                <a:srgbClr val="FFFFFF"/>
              </a:solidFill>
            </a:endParaRPr>
          </a:p>
        </p:txBody>
      </p:sp>
      <p:sp>
        <p:nvSpPr>
          <p:cNvPr id="5" name="Rectangle 4"/>
          <p:cNvSpPr/>
          <p:nvPr/>
        </p:nvSpPr>
        <p:spPr>
          <a:xfrm>
            <a:off x="7432842" y="4897279"/>
            <a:ext cx="1711158" cy="246221"/>
          </a:xfrm>
          <a:prstGeom prst="rect">
            <a:avLst/>
          </a:prstGeom>
        </p:spPr>
        <p:txBody>
          <a:bodyPr wrap="square">
            <a:spAutoFit/>
          </a:bodyPr>
          <a:lstStyle/>
          <a:p>
            <a:r>
              <a:rPr lang="en-US" sz="1000" dirty="0" smtClean="0">
                <a:solidFill>
                  <a:srgbClr val="660066"/>
                </a:solidFill>
              </a:rPr>
              <a:t>Photo by M.Z. Jacobson</a:t>
            </a:r>
            <a:endParaRPr lang="en-US" sz="1000" dirty="0">
              <a:solidFill>
                <a:srgbClr val="660066"/>
              </a:solidFill>
            </a:endParaRPr>
          </a:p>
        </p:txBody>
      </p:sp>
    </p:spTree>
    <p:extLst>
      <p:ext uri="{BB962C8B-B14F-4D97-AF65-F5344CB8AC3E}">
        <p14:creationId xmlns:p14="http://schemas.microsoft.com/office/powerpoint/2010/main" val="1577851933"/>
      </p:ext>
    </p:extLst>
  </p:cSld>
  <p:clrMapOvr>
    <a:masterClrMapping/>
  </p:clrMapOvr>
  <mc:AlternateContent xmlns:mc="http://schemas.openxmlformats.org/markup-compatibility/2006" xmlns:p14="http://schemas.microsoft.com/office/powerpoint/2010/main">
    <mc:Choice Requires="p14">
      <p:transition p14:dur="0"/>
    </mc:Choice>
    <mc:Fallback xmlns:mv="urn:schemas-microsoft-com:mac:vml" xmlns="">
      <p:transition/>
    </mc:Fallback>
  </mc:AlternateContent>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2"/>
          <p:cNvSpPr>
            <a:spLocks noGrp="1" noChangeArrowheads="1"/>
          </p:cNvSpPr>
          <p:nvPr>
            <p:ph type="title"/>
          </p:nvPr>
        </p:nvSpPr>
        <p:spPr>
          <a:xfrm>
            <a:off x="0" y="195639"/>
            <a:ext cx="9144000" cy="318876"/>
          </a:xfrm>
        </p:spPr>
        <p:txBody>
          <a:bodyPr/>
          <a:lstStyle/>
          <a:p>
            <a:r>
              <a:rPr lang="en-US" sz="3600" b="1" spc="-75" dirty="0" smtClean="0">
                <a:solidFill>
                  <a:srgbClr val="FF0000"/>
                </a:solidFill>
              </a:rPr>
              <a:t>7 Days of Home Energy Use</a:t>
            </a:r>
            <a:endParaRPr lang="en-US" sz="3600" spc="-75" dirty="0" smtClean="0">
              <a:solidFill>
                <a:srgbClr val="FF0000"/>
              </a:solidFill>
            </a:endParaRPr>
          </a:p>
        </p:txBody>
      </p:sp>
      <p:sp>
        <p:nvSpPr>
          <p:cNvPr id="5" name="Rectangle 4"/>
          <p:cNvSpPr/>
          <p:nvPr/>
        </p:nvSpPr>
        <p:spPr>
          <a:xfrm>
            <a:off x="7981290" y="4897279"/>
            <a:ext cx="1162710" cy="246221"/>
          </a:xfrm>
          <a:prstGeom prst="rect">
            <a:avLst/>
          </a:prstGeom>
        </p:spPr>
        <p:txBody>
          <a:bodyPr wrap="square">
            <a:spAutoFit/>
          </a:bodyPr>
          <a:lstStyle/>
          <a:p>
            <a:r>
              <a:rPr lang="en-US" sz="1000" dirty="0" smtClean="0">
                <a:solidFill>
                  <a:srgbClr val="660066"/>
                </a:solidFill>
              </a:rPr>
              <a:t>M.Z. Jacobson</a:t>
            </a:r>
            <a:endParaRPr lang="en-US" sz="1000" dirty="0">
              <a:solidFill>
                <a:srgbClr val="660066"/>
              </a:solidFill>
            </a:endParaRPr>
          </a:p>
        </p:txBody>
      </p:sp>
      <p:pic>
        <p:nvPicPr>
          <p:cNvPr id="8" name="Picture 7"/>
          <p:cNvPicPr>
            <a:picLocks noChangeAspect="1"/>
          </p:cNvPicPr>
          <p:nvPr/>
        </p:nvPicPr>
        <p:blipFill>
          <a:blip r:embed="rId2"/>
          <a:stretch>
            <a:fillRect/>
          </a:stretch>
        </p:blipFill>
        <p:spPr>
          <a:xfrm>
            <a:off x="0" y="487414"/>
            <a:ext cx="4708488" cy="4656086"/>
          </a:xfrm>
          <a:prstGeom prst="rect">
            <a:avLst/>
          </a:prstGeom>
        </p:spPr>
      </p:pic>
      <p:sp>
        <p:nvSpPr>
          <p:cNvPr id="6" name="Rectangle 5"/>
          <p:cNvSpPr/>
          <p:nvPr/>
        </p:nvSpPr>
        <p:spPr>
          <a:xfrm>
            <a:off x="4741333" y="2030498"/>
            <a:ext cx="4402667" cy="3046988"/>
          </a:xfrm>
          <a:prstGeom prst="rect">
            <a:avLst/>
          </a:prstGeom>
        </p:spPr>
        <p:txBody>
          <a:bodyPr wrap="square">
            <a:spAutoFit/>
          </a:bodyPr>
          <a:lstStyle/>
          <a:p>
            <a:r>
              <a:rPr lang="en-US" sz="2400" b="1" spc="-75" dirty="0" smtClean="0">
                <a:solidFill>
                  <a:srgbClr val="008000"/>
                </a:solidFill>
              </a:rPr>
              <a:t>Green: PV supply</a:t>
            </a:r>
          </a:p>
          <a:p>
            <a:r>
              <a:rPr lang="en-US" sz="2400" b="1" spc="-75" dirty="0" smtClean="0">
                <a:solidFill>
                  <a:schemeClr val="accent1"/>
                </a:solidFill>
              </a:rPr>
              <a:t>Light Blue: Use from PV</a:t>
            </a:r>
          </a:p>
          <a:p>
            <a:r>
              <a:rPr lang="en-US" sz="2400" b="1" spc="-75" dirty="0" smtClean="0">
                <a:solidFill>
                  <a:srgbClr val="0000FF"/>
                </a:solidFill>
              </a:rPr>
              <a:t>Dark Blue: Use from batteries</a:t>
            </a:r>
          </a:p>
          <a:p>
            <a:r>
              <a:rPr lang="en-US" sz="2400" b="1" spc="-75" dirty="0" smtClean="0">
                <a:solidFill>
                  <a:srgbClr val="FF0000"/>
                </a:solidFill>
              </a:rPr>
              <a:t>Red: Use from grid</a:t>
            </a:r>
          </a:p>
          <a:p>
            <a:endParaRPr lang="en-US" sz="2400" b="1" spc="-75" dirty="0">
              <a:solidFill>
                <a:srgbClr val="FF0000"/>
              </a:solidFill>
            </a:endParaRPr>
          </a:p>
          <a:p>
            <a:endParaRPr lang="en-US" sz="2400" b="1" spc="-75" dirty="0" smtClean="0">
              <a:solidFill>
                <a:srgbClr val="FF0000"/>
              </a:solidFill>
            </a:endParaRPr>
          </a:p>
          <a:p>
            <a:r>
              <a:rPr lang="en-US" sz="2400" b="1" spc="-75" dirty="0" smtClean="0">
                <a:solidFill>
                  <a:schemeClr val="tx2">
                    <a:lumMod val="50000"/>
                    <a:lumOff val="50000"/>
                  </a:schemeClr>
                </a:solidFill>
              </a:rPr>
              <a:t>Line = battery charging/discharging</a:t>
            </a:r>
            <a:endParaRPr lang="en-US" sz="2400" dirty="0">
              <a:solidFill>
                <a:schemeClr val="tx2">
                  <a:lumMod val="50000"/>
                  <a:lumOff val="50000"/>
                </a:schemeClr>
              </a:solidFill>
            </a:endParaRPr>
          </a:p>
        </p:txBody>
      </p:sp>
    </p:spTree>
    <p:extLst>
      <p:ext uri="{BB962C8B-B14F-4D97-AF65-F5344CB8AC3E}">
        <p14:creationId xmlns:p14="http://schemas.microsoft.com/office/powerpoint/2010/main" val="1343534370"/>
      </p:ext>
    </p:extLst>
  </p:cSld>
  <p:clrMapOvr>
    <a:masterClrMapping/>
  </p:clrMapOvr>
  <mc:AlternateContent xmlns:mc="http://schemas.openxmlformats.org/markup-compatibility/2006" xmlns:p14="http://schemas.microsoft.com/office/powerpoint/2010/main">
    <mc:Choice Requires="p14">
      <p:transition p14:dur="0"/>
    </mc:Choice>
    <mc:Fallback xmlns:mv="urn:schemas-microsoft-com:mac:vml" xmlns="">
      <p:transition/>
    </mc:Fallback>
  </mc:AlternateContent>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2"/>
          <p:cNvSpPr>
            <a:spLocks noGrp="1" noChangeArrowheads="1"/>
          </p:cNvSpPr>
          <p:nvPr>
            <p:ph type="title"/>
          </p:nvPr>
        </p:nvSpPr>
        <p:spPr>
          <a:xfrm>
            <a:off x="0" y="1330811"/>
            <a:ext cx="9144000" cy="318876"/>
          </a:xfrm>
        </p:spPr>
        <p:txBody>
          <a:bodyPr/>
          <a:lstStyle/>
          <a:p>
            <a:r>
              <a:rPr lang="en-US" sz="3600" b="1" spc="-75" dirty="0" smtClean="0">
                <a:solidFill>
                  <a:srgbClr val="FF0000"/>
                </a:solidFill>
              </a:rPr>
              <a:t>One Year of </a:t>
            </a:r>
            <a:r>
              <a:rPr lang="en-US" sz="3600" b="1" spc="-75" dirty="0">
                <a:solidFill>
                  <a:srgbClr val="FF0000"/>
                </a:solidFill>
              </a:rPr>
              <a:t>Energy Use</a:t>
            </a:r>
            <a:br>
              <a:rPr lang="en-US" sz="3600" b="1" spc="-75" dirty="0">
                <a:solidFill>
                  <a:srgbClr val="FF0000"/>
                </a:solidFill>
              </a:rPr>
            </a:br>
            <a:r>
              <a:rPr lang="en-US" sz="2400" b="1" spc="-75" dirty="0" smtClean="0">
                <a:solidFill>
                  <a:srgbClr val="0000FF"/>
                </a:solidFill>
              </a:rPr>
              <a:t>Generated 120% of all home and vehicle energy</a:t>
            </a:r>
            <a:br>
              <a:rPr lang="en-US" sz="2400" b="1" spc="-75" dirty="0" smtClean="0">
                <a:solidFill>
                  <a:srgbClr val="0000FF"/>
                </a:solidFill>
              </a:rPr>
            </a:br>
            <a:r>
              <a:rPr lang="en-US" sz="2400" b="1" spc="-75" dirty="0" smtClean="0">
                <a:solidFill>
                  <a:srgbClr val="0000FF"/>
                </a:solidFill>
                <a:sym typeface="Wingdings"/>
              </a:rPr>
              <a:t> N</a:t>
            </a:r>
            <a:r>
              <a:rPr lang="en-US" sz="2400" b="1" spc="-75" dirty="0" smtClean="0">
                <a:solidFill>
                  <a:srgbClr val="0000FF"/>
                </a:solidFill>
              </a:rPr>
              <a:t>o electric bill</a:t>
            </a:r>
            <a:r>
              <a:rPr lang="en-US" sz="2400" b="1" spc="-75" dirty="0">
                <a:solidFill>
                  <a:srgbClr val="0000FF"/>
                </a:solidFill>
              </a:rPr>
              <a:t>, n</a:t>
            </a:r>
            <a:r>
              <a:rPr lang="en-US" sz="2400" b="1" spc="-75" dirty="0" smtClean="0">
                <a:solidFill>
                  <a:srgbClr val="0000FF"/>
                </a:solidFill>
              </a:rPr>
              <a:t>atural gas bill</a:t>
            </a:r>
            <a:r>
              <a:rPr lang="en-US" sz="2400" b="1" spc="-75" dirty="0">
                <a:solidFill>
                  <a:srgbClr val="0000FF"/>
                </a:solidFill>
              </a:rPr>
              <a:t>, </a:t>
            </a:r>
            <a:r>
              <a:rPr lang="en-US" sz="2400" b="1" spc="-75" dirty="0" smtClean="0">
                <a:solidFill>
                  <a:srgbClr val="0000FF"/>
                </a:solidFill>
              </a:rPr>
              <a:t>or gasoline </a:t>
            </a:r>
            <a:r>
              <a:rPr lang="en-US" sz="2400" b="1" spc="-75" dirty="0">
                <a:solidFill>
                  <a:srgbClr val="0000FF"/>
                </a:solidFill>
              </a:rPr>
              <a:t>b</a:t>
            </a:r>
            <a:r>
              <a:rPr lang="en-US" sz="2400" b="1" spc="-75" dirty="0" smtClean="0">
                <a:solidFill>
                  <a:srgbClr val="0000FF"/>
                </a:solidFill>
              </a:rPr>
              <a:t>ill</a:t>
            </a:r>
            <a:br>
              <a:rPr lang="en-US" sz="2400" b="1" spc="-75" dirty="0" smtClean="0">
                <a:solidFill>
                  <a:srgbClr val="0000FF"/>
                </a:solidFill>
              </a:rPr>
            </a:br>
            <a:r>
              <a:rPr lang="en-US" sz="2400" b="1" spc="-75" dirty="0" smtClean="0">
                <a:solidFill>
                  <a:srgbClr val="0000FF"/>
                </a:solidFill>
              </a:rPr>
              <a:t>Instead, received $530 from CCA for excess electricity to grid</a:t>
            </a:r>
            <a:endParaRPr lang="en-US" sz="2400" spc="-75" dirty="0" smtClean="0">
              <a:solidFill>
                <a:srgbClr val="0000FF"/>
              </a:solidFill>
            </a:endParaRPr>
          </a:p>
        </p:txBody>
      </p:sp>
      <p:sp>
        <p:nvSpPr>
          <p:cNvPr id="5" name="Rectangle 4"/>
          <p:cNvSpPr/>
          <p:nvPr/>
        </p:nvSpPr>
        <p:spPr>
          <a:xfrm>
            <a:off x="7981290" y="4897279"/>
            <a:ext cx="1162710" cy="246221"/>
          </a:xfrm>
          <a:prstGeom prst="rect">
            <a:avLst/>
          </a:prstGeom>
        </p:spPr>
        <p:txBody>
          <a:bodyPr wrap="square">
            <a:spAutoFit/>
          </a:bodyPr>
          <a:lstStyle/>
          <a:p>
            <a:r>
              <a:rPr lang="en-US" sz="1000" dirty="0" smtClean="0">
                <a:solidFill>
                  <a:srgbClr val="660066"/>
                </a:solidFill>
              </a:rPr>
              <a:t>M.Z. Jacobson</a:t>
            </a:r>
            <a:endParaRPr lang="en-US" sz="1000" dirty="0">
              <a:solidFill>
                <a:srgbClr val="660066"/>
              </a:solidFill>
            </a:endParaRPr>
          </a:p>
        </p:txBody>
      </p:sp>
      <p:pic>
        <p:nvPicPr>
          <p:cNvPr id="2" name="Picture 1"/>
          <p:cNvPicPr>
            <a:picLocks noChangeAspect="1"/>
          </p:cNvPicPr>
          <p:nvPr/>
        </p:nvPicPr>
        <p:blipFill>
          <a:blip r:embed="rId3"/>
          <a:stretch>
            <a:fillRect/>
          </a:stretch>
        </p:blipFill>
        <p:spPr>
          <a:xfrm>
            <a:off x="4999536" y="1774482"/>
            <a:ext cx="4144464" cy="3108348"/>
          </a:xfrm>
          <a:prstGeom prst="rect">
            <a:avLst/>
          </a:prstGeom>
        </p:spPr>
      </p:pic>
      <p:sp>
        <p:nvSpPr>
          <p:cNvPr id="3" name="Rectangle 2"/>
          <p:cNvSpPr/>
          <p:nvPr/>
        </p:nvSpPr>
        <p:spPr>
          <a:xfrm>
            <a:off x="1" y="1922695"/>
            <a:ext cx="5026328" cy="3046988"/>
          </a:xfrm>
          <a:prstGeom prst="rect">
            <a:avLst/>
          </a:prstGeom>
        </p:spPr>
        <p:txBody>
          <a:bodyPr wrap="square">
            <a:spAutoFit/>
          </a:bodyPr>
          <a:lstStyle/>
          <a:p>
            <a:r>
              <a:rPr lang="en-US" sz="2400" b="1" spc="-75" dirty="0" smtClean="0">
                <a:solidFill>
                  <a:srgbClr val="008000"/>
                </a:solidFill>
              </a:rPr>
              <a:t>Avoided costs of all-electric home with solar </a:t>
            </a:r>
            <a:r>
              <a:rPr lang="en-US" sz="2400" b="1" spc="-75" dirty="0" err="1" smtClean="0">
                <a:solidFill>
                  <a:srgbClr val="008000"/>
                </a:solidFill>
              </a:rPr>
              <a:t>PV+batteries</a:t>
            </a:r>
            <a:endParaRPr lang="en-US" sz="2400" b="1" spc="-75" dirty="0" smtClean="0">
              <a:solidFill>
                <a:srgbClr val="008000"/>
              </a:solidFill>
            </a:endParaRPr>
          </a:p>
          <a:p>
            <a:r>
              <a:rPr lang="en-US" sz="2400" b="1" spc="-75" dirty="0" smtClean="0">
                <a:solidFill>
                  <a:srgbClr val="FF0000"/>
                </a:solidFill>
              </a:rPr>
              <a:t>Gas hookup fee: 3-8 K</a:t>
            </a:r>
          </a:p>
          <a:p>
            <a:r>
              <a:rPr lang="en-US" sz="2400" b="1" spc="-75" dirty="0" smtClean="0">
                <a:solidFill>
                  <a:srgbClr val="FF0000"/>
                </a:solidFill>
              </a:rPr>
              <a:t>Gas pipes: 1-7 K</a:t>
            </a:r>
          </a:p>
          <a:p>
            <a:r>
              <a:rPr lang="en-US" sz="2400" b="1" spc="-75" dirty="0" smtClean="0">
                <a:solidFill>
                  <a:srgbClr val="FF0000"/>
                </a:solidFill>
              </a:rPr>
              <a:t>Electric bill 1-3 K per year</a:t>
            </a:r>
          </a:p>
          <a:p>
            <a:r>
              <a:rPr lang="en-US" sz="2400" b="1" spc="-75" dirty="0" smtClean="0">
                <a:solidFill>
                  <a:srgbClr val="FF0000"/>
                </a:solidFill>
              </a:rPr>
              <a:t>Natural gas bill 1-3 K per year</a:t>
            </a:r>
          </a:p>
          <a:p>
            <a:r>
              <a:rPr lang="en-US" sz="2400" b="1" spc="-75" dirty="0" smtClean="0">
                <a:solidFill>
                  <a:srgbClr val="FF0000"/>
                </a:solidFill>
              </a:rPr>
              <a:t>Vehicle fuel bill 1-4 K per year</a:t>
            </a:r>
          </a:p>
          <a:p>
            <a:r>
              <a:rPr lang="en-US" sz="2400" b="1" spc="-75" dirty="0" smtClean="0">
                <a:solidFill>
                  <a:srgbClr val="660066"/>
                </a:solidFill>
              </a:rPr>
              <a:t>Total: 4-15 K plus 3-10 K per year</a:t>
            </a:r>
          </a:p>
        </p:txBody>
      </p:sp>
    </p:spTree>
    <p:extLst>
      <p:ext uri="{BB962C8B-B14F-4D97-AF65-F5344CB8AC3E}">
        <p14:creationId xmlns:p14="http://schemas.microsoft.com/office/powerpoint/2010/main" val="3353778073"/>
      </p:ext>
    </p:extLst>
  </p:cSld>
  <p:clrMapOvr>
    <a:masterClrMapping/>
  </p:clrMapOvr>
  <mc:AlternateContent xmlns:mc="http://schemas.openxmlformats.org/markup-compatibility/2006" xmlns:p14="http://schemas.microsoft.com/office/powerpoint/2010/main">
    <mc:Choice Requires="p14">
      <p:transition p14:dur="0"/>
    </mc:Choice>
    <mc:Fallback xmlns:mv="urn:schemas-microsoft-com:mac:vml" xmlns="">
      <p:transition/>
    </mc:Fallback>
  </mc:AlternateContent>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1" y="2806217"/>
            <a:ext cx="9143999" cy="595923"/>
          </a:xfrm>
        </p:spPr>
        <p:txBody>
          <a:bodyPr/>
          <a:lstStyle/>
          <a:p>
            <a:pPr eaLnBrk="1" hangingPunct="1"/>
            <a:r>
              <a:rPr lang="en-US" sz="3300" b="1" spc="-75" dirty="0" smtClean="0"/>
              <a:t>Can the World Transition to 100%, Clean, Renewable Energy for all Purposes?</a:t>
            </a:r>
            <a:br>
              <a:rPr lang="en-US" sz="3300" b="1" spc="-75" dirty="0" smtClean="0"/>
            </a:br>
            <a:r>
              <a:rPr lang="en-US" sz="3300" b="1" spc="-75" dirty="0"/>
              <a:t/>
            </a:r>
            <a:br>
              <a:rPr lang="en-US" sz="3300" b="1" spc="-75" dirty="0"/>
            </a:br>
            <a:r>
              <a:rPr lang="en-US" sz="3300" b="1" spc="-75" dirty="0" smtClean="0"/>
              <a:t/>
            </a:r>
            <a:br>
              <a:rPr lang="en-US" sz="3300" b="1" spc="-75" dirty="0" smtClean="0"/>
            </a:br>
            <a:r>
              <a:rPr lang="en-US" sz="3300" b="1" spc="-75" dirty="0" smtClean="0"/>
              <a:t>Roadmaps for 139 Countries</a:t>
            </a:r>
            <a:endParaRPr lang="en-US" sz="3300" spc="-75" dirty="0" smtClean="0"/>
          </a:p>
        </p:txBody>
      </p:sp>
    </p:spTree>
    <p:extLst>
      <p:ext uri="{BB962C8B-B14F-4D97-AF65-F5344CB8AC3E}">
        <p14:creationId xmlns:p14="http://schemas.microsoft.com/office/powerpoint/2010/main" val="2346877749"/>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50350" cy="5143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a:xfrm>
            <a:off x="0" y="182691"/>
            <a:ext cx="9144000" cy="400050"/>
          </a:xfrm>
        </p:spPr>
        <p:txBody>
          <a:bodyPr>
            <a:noAutofit/>
          </a:bodyPr>
          <a:lstStyle/>
          <a:p>
            <a:r>
              <a:rPr lang="en-US" sz="4000" b="1" spc="-75" dirty="0" smtClean="0">
                <a:solidFill>
                  <a:schemeClr val="bg1"/>
                </a:solidFill>
                <a:effectLst>
                  <a:outerShdw blurRad="38100" dist="38100" dir="2700000" algn="tl">
                    <a:srgbClr val="000000">
                      <a:alpha val="43137"/>
                    </a:srgbClr>
                  </a:outerShdw>
                </a:effectLst>
              </a:rPr>
              <a:t>All-Purpose End-Use Power Demand</a:t>
            </a:r>
            <a:endParaRPr lang="en-US" sz="4000" b="1" dirty="0">
              <a:solidFill>
                <a:schemeClr val="bg1"/>
              </a:solidFill>
              <a:effectLst>
                <a:outerShdw blurRad="38100" dist="38100" dir="2700000" algn="tl">
                  <a:srgbClr val="000000">
                    <a:alpha val="43137"/>
                  </a:srgbClr>
                </a:outerShdw>
              </a:effectLst>
            </a:endParaRPr>
          </a:p>
        </p:txBody>
      </p:sp>
      <p:graphicFrame>
        <p:nvGraphicFramePr>
          <p:cNvPr id="5" name="Content Placeholder 3"/>
          <p:cNvGraphicFramePr>
            <a:graphicFrameLocks/>
          </p:cNvGraphicFramePr>
          <p:nvPr>
            <p:extLst>
              <p:ext uri="{D42A27DB-BD31-4B8C-83A1-F6EECF244321}">
                <p14:modId xmlns:p14="http://schemas.microsoft.com/office/powerpoint/2010/main" val="922100247"/>
              </p:ext>
            </p:extLst>
          </p:nvPr>
        </p:nvGraphicFramePr>
        <p:xfrm>
          <a:off x="1022019" y="832556"/>
          <a:ext cx="6776399" cy="3798875"/>
        </p:xfrm>
        <a:graphic>
          <a:graphicData uri="http://schemas.openxmlformats.org/drawingml/2006/table">
            <a:tbl>
              <a:tblPr firstRow="1" bandRow="1">
                <a:tableStyleId>{5C22544A-7EE6-4342-B048-85BDC9FD1C3A}</a:tableStyleId>
              </a:tblPr>
              <a:tblGrid>
                <a:gridCol w="5229203"/>
                <a:gridCol w="1547196"/>
              </a:tblGrid>
              <a:tr h="781355">
                <a:tc>
                  <a:txBody>
                    <a:bodyPr/>
                    <a:lstStyle/>
                    <a:p>
                      <a:r>
                        <a:rPr lang="en-US" sz="2000" dirty="0" smtClean="0"/>
                        <a:t>Year</a:t>
                      </a:r>
                      <a:r>
                        <a:rPr lang="en-US" sz="2000" baseline="0" dirty="0" smtClean="0"/>
                        <a:t> and </a:t>
                      </a:r>
                      <a:r>
                        <a:rPr lang="en-US" sz="2000" dirty="0" smtClean="0"/>
                        <a:t>Fuel</a:t>
                      </a:r>
                      <a:r>
                        <a:rPr lang="en-US" sz="2000" baseline="0" dirty="0" smtClean="0"/>
                        <a:t> Type</a:t>
                      </a:r>
                      <a:endParaRPr lang="en-US" sz="2000" dirty="0"/>
                    </a:p>
                  </a:txBody>
                  <a:tcPr marT="34290" marB="34290">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pPr algn="ctr"/>
                      <a:r>
                        <a:rPr lang="en-US" sz="2000" dirty="0" smtClean="0"/>
                        <a:t>139-Countries</a:t>
                      </a:r>
                      <a:endParaRPr lang="en-US" sz="2000" dirty="0"/>
                    </a:p>
                  </a:txBody>
                  <a:tcPr marT="34290" marB="34290">
                    <a:lnT w="12700" cap="flat" cmpd="sng" algn="ctr">
                      <a:solidFill>
                        <a:schemeClr val="tx1"/>
                      </a:solidFill>
                      <a:prstDash val="solid"/>
                      <a:round/>
                      <a:headEnd type="none" w="med" len="med"/>
                      <a:tailEnd type="none" w="med" len="med"/>
                    </a:lnT>
                  </a:tcPr>
                </a:tc>
              </a:tr>
              <a:tr h="318875">
                <a:tc>
                  <a:txBody>
                    <a:bodyPr/>
                    <a:lstStyle/>
                    <a:p>
                      <a:r>
                        <a:rPr lang="en-US" sz="2000" dirty="0" smtClean="0"/>
                        <a:t>2012 Demand</a:t>
                      </a:r>
                      <a:endParaRPr lang="en-US" sz="2000" dirty="0"/>
                    </a:p>
                  </a:txBody>
                  <a:tcPr marT="34290" marB="34290">
                    <a:lnL w="12700" cap="flat" cmpd="sng" algn="ctr">
                      <a:solidFill>
                        <a:schemeClr val="tx1"/>
                      </a:solidFill>
                      <a:prstDash val="solid"/>
                      <a:round/>
                      <a:headEnd type="none" w="med" len="med"/>
                      <a:tailEnd type="none" w="med" len="med"/>
                    </a:lnL>
                  </a:tcPr>
                </a:tc>
                <a:tc>
                  <a:txBody>
                    <a:bodyPr/>
                    <a:lstStyle/>
                    <a:p>
                      <a:pPr algn="ctr"/>
                      <a:r>
                        <a:rPr lang="en-US" sz="2000" dirty="0" smtClean="0"/>
                        <a:t>12.1 TW</a:t>
                      </a:r>
                    </a:p>
                  </a:txBody>
                  <a:tcPr marT="34290" marB="34290"/>
                </a:tc>
              </a:tr>
              <a:tr h="333800">
                <a:tc>
                  <a:txBody>
                    <a:bodyPr/>
                    <a:lstStyle/>
                    <a:p>
                      <a:r>
                        <a:rPr lang="en-US" sz="2000" dirty="0" smtClean="0"/>
                        <a:t>2050 Demand with current fuels (BAU)</a:t>
                      </a:r>
                      <a:endParaRPr lang="en-US" sz="2000" dirty="0"/>
                    </a:p>
                  </a:txBody>
                  <a:tcPr marT="34290" marB="34290">
                    <a:lnL w="12700" cap="flat" cmpd="sng" algn="ctr">
                      <a:solidFill>
                        <a:schemeClr val="tx1"/>
                      </a:solidFill>
                      <a:prstDash val="solid"/>
                      <a:round/>
                      <a:headEnd type="none" w="med" len="med"/>
                      <a:tailEnd type="none" w="med" len="med"/>
                    </a:lnL>
                  </a:tcPr>
                </a:tc>
                <a:tc>
                  <a:txBody>
                    <a:bodyPr/>
                    <a:lstStyle/>
                    <a:p>
                      <a:pPr algn="ctr"/>
                      <a:r>
                        <a:rPr lang="en-US" sz="2000" dirty="0" smtClean="0"/>
                        <a:t>20.6 TW</a:t>
                      </a:r>
                      <a:endParaRPr lang="en-US" sz="2000" dirty="0"/>
                    </a:p>
                  </a:txBody>
                  <a:tcPr marT="34290" marB="34290"/>
                </a:tc>
              </a:tr>
              <a:tr h="318875">
                <a:tc>
                  <a:txBody>
                    <a:bodyPr/>
                    <a:lstStyle/>
                    <a:p>
                      <a:r>
                        <a:rPr lang="en-US" sz="2000" dirty="0" smtClean="0"/>
                        <a:t>2050 Demand with WWS, no heat pumps</a:t>
                      </a:r>
                    </a:p>
                    <a:p>
                      <a:r>
                        <a:rPr lang="en-US" sz="2000" dirty="0" smtClean="0"/>
                        <a:t>2050 Demand with WWS</a:t>
                      </a:r>
                      <a:r>
                        <a:rPr lang="en-US" sz="2000" baseline="0" dirty="0" smtClean="0"/>
                        <a:t>, w/</a:t>
                      </a:r>
                      <a:r>
                        <a:rPr lang="en-US" sz="2000" dirty="0" smtClean="0"/>
                        <a:t>heat pumps</a:t>
                      </a:r>
                      <a:endParaRPr lang="en-US" sz="2000" dirty="0"/>
                    </a:p>
                  </a:txBody>
                  <a:tcPr marT="34290" marB="34290">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tcPr>
                </a:tc>
                <a:tc>
                  <a:txBody>
                    <a:bodyPr/>
                    <a:lstStyle/>
                    <a:p>
                      <a:pPr algn="ctr"/>
                      <a:r>
                        <a:rPr lang="en-US" sz="2000" dirty="0" smtClean="0"/>
                        <a:t>11.8 TW</a:t>
                      </a:r>
                    </a:p>
                    <a:p>
                      <a:pPr algn="ctr"/>
                      <a:r>
                        <a:rPr lang="en-US" sz="2000" dirty="0" smtClean="0"/>
                        <a:t>8.6</a:t>
                      </a:r>
                      <a:r>
                        <a:rPr lang="en-US" sz="2000" baseline="0" dirty="0" smtClean="0"/>
                        <a:t> TW</a:t>
                      </a:r>
                      <a:endParaRPr lang="en-US" sz="2000" dirty="0"/>
                    </a:p>
                  </a:txBody>
                  <a:tcPr marT="34290" marB="34290">
                    <a:lnB w="12700" cap="flat" cmpd="sng" algn="ctr">
                      <a:solidFill>
                        <a:schemeClr val="tx1"/>
                      </a:solidFill>
                      <a:prstDash val="solid"/>
                      <a:round/>
                      <a:headEnd type="none" w="med" len="med"/>
                      <a:tailEnd type="none" w="med" len="med"/>
                    </a:lnB>
                  </a:tcPr>
                </a:tc>
              </a:tr>
              <a:tr h="434340">
                <a:tc>
                  <a:txBody>
                    <a:bodyPr/>
                    <a:lstStyle/>
                    <a:p>
                      <a:r>
                        <a:rPr lang="en-US" sz="2000" dirty="0" smtClean="0"/>
                        <a:t>2050 Demand</a:t>
                      </a:r>
                      <a:r>
                        <a:rPr lang="en-US" sz="2000" baseline="0" dirty="0" smtClean="0"/>
                        <a:t> r</a:t>
                      </a:r>
                      <a:r>
                        <a:rPr lang="en-US" sz="2000" dirty="0" smtClean="0"/>
                        <a:t>eduction w/ WWS</a:t>
                      </a:r>
                      <a:endParaRPr lang="en-US" sz="2000" baseline="0" dirty="0" smtClean="0"/>
                    </a:p>
                    <a:p>
                      <a:r>
                        <a:rPr lang="en-US" sz="2000" baseline="0" dirty="0" smtClean="0"/>
                        <a:t>      23.0% electrification</a:t>
                      </a:r>
                    </a:p>
                    <a:p>
                      <a:r>
                        <a:rPr lang="en-US" sz="2000" baseline="0" dirty="0" smtClean="0"/>
                        <a:t>      12.6% energy self use</a:t>
                      </a:r>
                    </a:p>
                    <a:p>
                      <a:r>
                        <a:rPr lang="en-US" sz="2000" baseline="0" dirty="0" smtClean="0"/>
                        <a:t>      15.8% efficiency of heat pumps</a:t>
                      </a:r>
                    </a:p>
                    <a:p>
                      <a:pPr marL="0" marR="0" indent="0" algn="l" defTabSz="816422" rtl="0" eaLnBrk="1" fontAlgn="auto" latinLnBrk="0" hangingPunct="1">
                        <a:lnSpc>
                          <a:spcPct val="100000"/>
                        </a:lnSpc>
                        <a:spcBef>
                          <a:spcPts val="0"/>
                        </a:spcBef>
                        <a:spcAft>
                          <a:spcPts val="0"/>
                        </a:spcAft>
                        <a:buClrTx/>
                        <a:buSzTx/>
                        <a:buFontTx/>
                        <a:buNone/>
                        <a:tabLst/>
                        <a:defRPr/>
                      </a:pPr>
                      <a:r>
                        <a:rPr lang="en-US" sz="2000" baseline="0" dirty="0" smtClean="0"/>
                        <a:t>        6.9% efficiency beyond BAU</a:t>
                      </a:r>
                    </a:p>
                  </a:txBody>
                  <a:tcPr marT="34290" marB="34290">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2000" dirty="0" smtClean="0"/>
                        <a:t>58.3%</a:t>
                      </a:r>
                      <a:endParaRPr lang="en-US" sz="2000" dirty="0"/>
                    </a:p>
                  </a:txBody>
                  <a:tcPr marT="34290" marB="34290">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945027181"/>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4"/>
          <p:cNvSpPr>
            <a:spLocks noChangeArrowheads="1"/>
          </p:cNvSpPr>
          <p:nvPr/>
        </p:nvSpPr>
        <p:spPr bwMode="auto">
          <a:xfrm>
            <a:off x="1" y="1008168"/>
            <a:ext cx="9144000" cy="4103027"/>
          </a:xfrm>
          <a:prstGeom prst="rect">
            <a:avLst/>
          </a:prstGeom>
          <a:noFill/>
          <a:ln w="9525">
            <a:noFill/>
            <a:miter lim="800000"/>
            <a:headEnd/>
            <a:tailEnd/>
          </a:ln>
        </p:spPr>
        <p:txBody>
          <a:bodyPr wrap="square" lIns="81642" tIns="40821" rIns="81642" bIns="40821">
            <a:prstTxWarp prst="textNoShape">
              <a:avLst/>
            </a:prstTxWarp>
            <a:spAutoFit/>
          </a:bodyPr>
          <a:lstStyle/>
          <a:p>
            <a:pPr>
              <a:lnSpc>
                <a:spcPct val="110000"/>
              </a:lnSpc>
            </a:pPr>
            <a:r>
              <a:rPr lang="en-US" b="1" dirty="0" smtClean="0">
                <a:solidFill>
                  <a:srgbClr val="000000"/>
                </a:solidFill>
              </a:rPr>
              <a:t>TECHNOLOGY	</a:t>
            </a:r>
            <a:r>
              <a:rPr lang="en-US" b="1" dirty="0">
                <a:solidFill>
                  <a:srgbClr val="000000"/>
                </a:solidFill>
              </a:rPr>
              <a:t>	</a:t>
            </a:r>
            <a:r>
              <a:rPr lang="en-US" b="1" dirty="0" smtClean="0">
                <a:solidFill>
                  <a:srgbClr val="000000"/>
                </a:solidFill>
              </a:rPr>
              <a:t>				PCT SUPPLY 2050</a:t>
            </a:r>
            <a:r>
              <a:rPr lang="en-US" b="1" dirty="0">
                <a:solidFill>
                  <a:srgbClr val="000000"/>
                </a:solidFill>
              </a:rPr>
              <a:t>		</a:t>
            </a:r>
            <a:r>
              <a:rPr lang="en-US" b="1" dirty="0" smtClean="0">
                <a:solidFill>
                  <a:srgbClr val="000000"/>
                </a:solidFill>
              </a:rPr>
              <a:t>NUMBER</a:t>
            </a:r>
            <a:endParaRPr lang="en-US" b="1" dirty="0">
              <a:solidFill>
                <a:srgbClr val="000000"/>
              </a:solidFill>
            </a:endParaRPr>
          </a:p>
          <a:p>
            <a:r>
              <a:rPr lang="en-US" sz="2000" dirty="0">
                <a:solidFill>
                  <a:srgbClr val="FF5859"/>
                </a:solidFill>
              </a:rPr>
              <a:t>5-MW onshore wind turbines</a:t>
            </a:r>
            <a:r>
              <a:rPr lang="en-US" sz="2000" dirty="0">
                <a:solidFill>
                  <a:srgbClr val="FF1D19"/>
                </a:solidFill>
              </a:rPr>
              <a:t>		</a:t>
            </a:r>
            <a:r>
              <a:rPr lang="en-US" sz="2000" dirty="0" smtClean="0">
                <a:solidFill>
                  <a:srgbClr val="FF1D19"/>
                </a:solidFill>
              </a:rPr>
              <a:t>	</a:t>
            </a:r>
            <a:r>
              <a:rPr lang="en-US" sz="2000" dirty="0" smtClean="0"/>
              <a:t>27.5%</a:t>
            </a:r>
            <a:r>
              <a:rPr lang="en-US" sz="2000" dirty="0"/>
              <a:t>			</a:t>
            </a:r>
            <a:r>
              <a:rPr lang="en-US" sz="2000" dirty="0" smtClean="0"/>
              <a:t>32,800</a:t>
            </a:r>
            <a:endParaRPr lang="en-US" sz="2000" dirty="0"/>
          </a:p>
          <a:p>
            <a:r>
              <a:rPr lang="en-US" sz="2000" dirty="0">
                <a:solidFill>
                  <a:srgbClr val="FF0000"/>
                </a:solidFill>
              </a:rPr>
              <a:t>5-MW offshore wind turbines</a:t>
            </a:r>
            <a:r>
              <a:rPr lang="en-US" sz="2000" dirty="0"/>
              <a:t>		</a:t>
            </a:r>
            <a:r>
              <a:rPr lang="en-US" sz="2000" dirty="0" smtClean="0"/>
              <a:t>	22.9	</a:t>
            </a:r>
            <a:r>
              <a:rPr lang="en-US" sz="2000" dirty="0"/>
              <a:t>		</a:t>
            </a:r>
            <a:r>
              <a:rPr lang="en-US" sz="2000" dirty="0" smtClean="0"/>
              <a:t>27,200</a:t>
            </a:r>
          </a:p>
          <a:p>
            <a:r>
              <a:rPr lang="en-US" sz="2000" dirty="0">
                <a:solidFill>
                  <a:srgbClr val="FF0000"/>
                </a:solidFill>
              </a:rPr>
              <a:t>5-kW Res. roof PV systems</a:t>
            </a:r>
            <a:r>
              <a:rPr lang="en-US" sz="2000" dirty="0"/>
              <a:t>	 		</a:t>
            </a:r>
            <a:r>
              <a:rPr lang="en-US" sz="2000" dirty="0" smtClean="0"/>
              <a:t>	5.3	</a:t>
            </a:r>
            <a:r>
              <a:rPr lang="en-US" sz="2000" dirty="0"/>
              <a:t>			</a:t>
            </a:r>
            <a:r>
              <a:rPr lang="en-US" sz="2000" dirty="0" smtClean="0"/>
              <a:t>12.9 million</a:t>
            </a:r>
            <a:endParaRPr lang="en-US" sz="2000" dirty="0"/>
          </a:p>
          <a:p>
            <a:r>
              <a:rPr lang="en-US" sz="2000" dirty="0">
                <a:solidFill>
                  <a:srgbClr val="FF0000"/>
                </a:solidFill>
              </a:rPr>
              <a:t>100-kW com/</a:t>
            </a:r>
            <a:r>
              <a:rPr lang="en-US" sz="2000" dirty="0" err="1">
                <a:solidFill>
                  <a:srgbClr val="FF0000"/>
                </a:solidFill>
              </a:rPr>
              <a:t>gov</a:t>
            </a:r>
            <a:r>
              <a:rPr lang="en-US" sz="2000" dirty="0">
                <a:solidFill>
                  <a:srgbClr val="FF0000"/>
                </a:solidFill>
              </a:rPr>
              <a:t> roof PV systems</a:t>
            </a:r>
            <a:r>
              <a:rPr lang="en-US" sz="2000" dirty="0"/>
              <a:t>	</a:t>
            </a:r>
            <a:r>
              <a:rPr lang="en-US" sz="2000" dirty="0" smtClean="0"/>
              <a:t>9.1	</a:t>
            </a:r>
            <a:r>
              <a:rPr lang="en-US" sz="2000" dirty="0"/>
              <a:t>		</a:t>
            </a:r>
            <a:r>
              <a:rPr lang="en-US" sz="2000" dirty="0" smtClean="0"/>
              <a:t>	1.4 million</a:t>
            </a:r>
            <a:endParaRPr lang="en-US" sz="2000" dirty="0"/>
          </a:p>
          <a:p>
            <a:r>
              <a:rPr lang="en-US" sz="2000" dirty="0">
                <a:solidFill>
                  <a:srgbClr val="FF0000"/>
                </a:solidFill>
              </a:rPr>
              <a:t>50-MW Solar PV plants</a:t>
            </a:r>
            <a:r>
              <a:rPr lang="en-US" sz="2000" dirty="0"/>
              <a:t>	 			</a:t>
            </a:r>
            <a:r>
              <a:rPr lang="en-US" sz="2000" dirty="0" smtClean="0"/>
              <a:t>	6.9	</a:t>
            </a:r>
            <a:r>
              <a:rPr lang="en-US" sz="2000" dirty="0"/>
              <a:t>			</a:t>
            </a:r>
            <a:r>
              <a:rPr lang="en-US" sz="2000" dirty="0" smtClean="0"/>
              <a:t>1,660</a:t>
            </a:r>
            <a:endParaRPr lang="en-US" sz="2000" dirty="0"/>
          </a:p>
          <a:p>
            <a:r>
              <a:rPr lang="en-US" sz="2000" dirty="0">
                <a:solidFill>
                  <a:srgbClr val="FF0000"/>
                </a:solidFill>
              </a:rPr>
              <a:t>100-MW CSP plants</a:t>
            </a:r>
            <a:r>
              <a:rPr lang="en-US" sz="2000" dirty="0"/>
              <a:t>	 	 			</a:t>
            </a:r>
            <a:r>
              <a:rPr lang="en-US" sz="2000" dirty="0" smtClean="0"/>
              <a:t>	9.8	</a:t>
            </a:r>
            <a:r>
              <a:rPr lang="en-US" sz="2000" dirty="0"/>
              <a:t>	</a:t>
            </a:r>
            <a:r>
              <a:rPr lang="en-US" sz="2000" dirty="0" smtClean="0"/>
              <a:t>		459</a:t>
            </a:r>
            <a:endParaRPr lang="en-US" sz="2000" dirty="0"/>
          </a:p>
          <a:p>
            <a:r>
              <a:rPr lang="en-US" sz="2000" dirty="0">
                <a:solidFill>
                  <a:srgbClr val="FF0000"/>
                </a:solidFill>
              </a:rPr>
              <a:t>100-MW geothermal plants </a:t>
            </a:r>
            <a:r>
              <a:rPr lang="en-US" sz="2000" dirty="0"/>
              <a:t>			</a:t>
            </a:r>
            <a:r>
              <a:rPr lang="en-US" sz="2000" dirty="0" smtClean="0"/>
              <a:t>1.7	</a:t>
            </a:r>
            <a:r>
              <a:rPr lang="en-US" sz="2000" dirty="0"/>
              <a:t>			</a:t>
            </a:r>
            <a:r>
              <a:rPr lang="en-US" sz="2000" dirty="0" smtClean="0"/>
              <a:t>50</a:t>
            </a:r>
            <a:endParaRPr lang="en-US" sz="2000" dirty="0"/>
          </a:p>
          <a:p>
            <a:r>
              <a:rPr lang="en-US" sz="2000" dirty="0">
                <a:solidFill>
                  <a:srgbClr val="FF0000"/>
                </a:solidFill>
              </a:rPr>
              <a:t>1300-MW hydro plants</a:t>
            </a:r>
            <a:r>
              <a:rPr lang="en-US" sz="2000" dirty="0"/>
              <a:t>	 			</a:t>
            </a:r>
            <a:r>
              <a:rPr lang="en-US" sz="2000" dirty="0" smtClean="0"/>
              <a:t>	14.5	</a:t>
            </a:r>
            <a:r>
              <a:rPr lang="en-US" sz="2000" dirty="0"/>
              <a:t>		</a:t>
            </a:r>
            <a:r>
              <a:rPr lang="en-US" sz="2000" dirty="0" smtClean="0"/>
              <a:t>0</a:t>
            </a:r>
            <a:endParaRPr lang="en-US" sz="2000" dirty="0"/>
          </a:p>
          <a:p>
            <a:r>
              <a:rPr lang="en-US" sz="2000" dirty="0">
                <a:solidFill>
                  <a:srgbClr val="FF0000"/>
                </a:solidFill>
              </a:rPr>
              <a:t>1-MW tidal turbines</a:t>
            </a:r>
            <a:r>
              <a:rPr lang="en-US" sz="2000" dirty="0"/>
              <a:t>	 	 			</a:t>
            </a:r>
            <a:r>
              <a:rPr lang="en-US" sz="2000" dirty="0" smtClean="0"/>
              <a:t>	0.2	</a:t>
            </a:r>
            <a:r>
              <a:rPr lang="en-US" sz="2000" dirty="0"/>
              <a:t>			</a:t>
            </a:r>
            <a:r>
              <a:rPr lang="en-US" sz="2000" dirty="0" smtClean="0"/>
              <a:t>1,980</a:t>
            </a:r>
            <a:endParaRPr lang="en-US" sz="2000" dirty="0"/>
          </a:p>
          <a:p>
            <a:r>
              <a:rPr lang="en-US" sz="2000" dirty="0">
                <a:solidFill>
                  <a:srgbClr val="FF0000"/>
                </a:solidFill>
              </a:rPr>
              <a:t>0.75-MW wave devices</a:t>
            </a:r>
            <a:r>
              <a:rPr lang="en-US" sz="2000" dirty="0"/>
              <a:t>	 			</a:t>
            </a:r>
            <a:r>
              <a:rPr lang="en-US" sz="2000" dirty="0" smtClean="0"/>
              <a:t>	2.2	</a:t>
            </a:r>
            <a:r>
              <a:rPr lang="en-US" sz="2000" dirty="0"/>
              <a:t>			</a:t>
            </a:r>
            <a:r>
              <a:rPr lang="en-US" sz="2000" dirty="0" smtClean="0"/>
              <a:t>26,200</a:t>
            </a:r>
            <a:endParaRPr lang="en-US" sz="2000" dirty="0"/>
          </a:p>
          <a:p>
            <a:pPr>
              <a:lnSpc>
                <a:spcPct val="110000"/>
              </a:lnSpc>
            </a:pPr>
            <a:r>
              <a:rPr lang="en-US" sz="2000" dirty="0">
                <a:solidFill>
                  <a:schemeClr val="tx1">
                    <a:lumMod val="75000"/>
                    <a:lumOff val="25000"/>
                  </a:schemeClr>
                </a:solidFill>
              </a:rPr>
              <a:t>				 					</a:t>
            </a:r>
            <a:r>
              <a:rPr lang="en-US" sz="2000" dirty="0" smtClean="0">
                <a:solidFill>
                  <a:schemeClr val="tx1">
                    <a:lumMod val="75000"/>
                    <a:lumOff val="25000"/>
                  </a:schemeClr>
                </a:solidFill>
              </a:rPr>
              <a:t>		</a:t>
            </a:r>
            <a:r>
              <a:rPr lang="en-US" sz="2000" b="1" dirty="0" smtClean="0"/>
              <a:t>100</a:t>
            </a:r>
            <a:r>
              <a:rPr lang="en-US" sz="2000" b="1" dirty="0"/>
              <a:t>%</a:t>
            </a:r>
          </a:p>
          <a:p>
            <a:pPr>
              <a:lnSpc>
                <a:spcPct val="110000"/>
              </a:lnSpc>
            </a:pPr>
            <a:endParaRPr lang="en-US" sz="2000" dirty="0">
              <a:solidFill>
                <a:schemeClr val="tx1">
                  <a:lumMod val="75000"/>
                  <a:lumOff val="25000"/>
                </a:schemeClr>
              </a:solidFill>
            </a:endParaRPr>
          </a:p>
        </p:txBody>
      </p:sp>
      <p:sp>
        <p:nvSpPr>
          <p:cNvPr id="7" name="Rectangle 2"/>
          <p:cNvSpPr txBox="1">
            <a:spLocks noChangeArrowheads="1"/>
          </p:cNvSpPr>
          <p:nvPr/>
        </p:nvSpPr>
        <p:spPr>
          <a:xfrm>
            <a:off x="0" y="127000"/>
            <a:ext cx="9144000" cy="641366"/>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600" b="1" spc="-75" dirty="0" smtClean="0"/>
              <a:t>Percent of 2050 Canadian End-Use Demand Supplied by WWS Devices and Number of New Devices</a:t>
            </a:r>
          </a:p>
        </p:txBody>
      </p:sp>
    </p:spTree>
    <p:extLst>
      <p:ext uri="{BB962C8B-B14F-4D97-AF65-F5344CB8AC3E}">
        <p14:creationId xmlns:p14="http://schemas.microsoft.com/office/powerpoint/2010/main" val="3585098104"/>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4"/>
          <p:cNvSpPr>
            <a:spLocks noChangeArrowheads="1"/>
          </p:cNvSpPr>
          <p:nvPr/>
        </p:nvSpPr>
        <p:spPr bwMode="auto">
          <a:xfrm>
            <a:off x="1" y="1008168"/>
            <a:ext cx="9144000" cy="4103027"/>
          </a:xfrm>
          <a:prstGeom prst="rect">
            <a:avLst/>
          </a:prstGeom>
          <a:noFill/>
          <a:ln w="9525">
            <a:noFill/>
            <a:miter lim="800000"/>
            <a:headEnd/>
            <a:tailEnd/>
          </a:ln>
        </p:spPr>
        <p:txBody>
          <a:bodyPr wrap="square" lIns="81642" tIns="40821" rIns="81642" bIns="40821">
            <a:prstTxWarp prst="textNoShape">
              <a:avLst/>
            </a:prstTxWarp>
            <a:spAutoFit/>
          </a:bodyPr>
          <a:lstStyle/>
          <a:p>
            <a:pPr>
              <a:lnSpc>
                <a:spcPct val="110000"/>
              </a:lnSpc>
            </a:pPr>
            <a:r>
              <a:rPr lang="en-US" b="1" dirty="0" smtClean="0">
                <a:solidFill>
                  <a:srgbClr val="000000"/>
                </a:solidFill>
              </a:rPr>
              <a:t>TECHNOLOGY	</a:t>
            </a:r>
            <a:r>
              <a:rPr lang="en-US" b="1" dirty="0">
                <a:solidFill>
                  <a:srgbClr val="000000"/>
                </a:solidFill>
              </a:rPr>
              <a:t>	</a:t>
            </a:r>
            <a:r>
              <a:rPr lang="en-US" b="1" dirty="0" smtClean="0">
                <a:solidFill>
                  <a:srgbClr val="000000"/>
                </a:solidFill>
              </a:rPr>
              <a:t>				PCT SUPPLY 2050</a:t>
            </a:r>
            <a:r>
              <a:rPr lang="en-US" b="1" dirty="0">
                <a:solidFill>
                  <a:srgbClr val="000000"/>
                </a:solidFill>
              </a:rPr>
              <a:t>		</a:t>
            </a:r>
            <a:r>
              <a:rPr lang="en-US" b="1" dirty="0" smtClean="0">
                <a:solidFill>
                  <a:srgbClr val="000000"/>
                </a:solidFill>
              </a:rPr>
              <a:t>NUMBER</a:t>
            </a:r>
            <a:endParaRPr lang="en-US" b="1" dirty="0">
              <a:solidFill>
                <a:srgbClr val="000000"/>
              </a:solidFill>
            </a:endParaRPr>
          </a:p>
          <a:p>
            <a:r>
              <a:rPr lang="en-US" sz="2000" dirty="0">
                <a:solidFill>
                  <a:srgbClr val="FF5859"/>
                </a:solidFill>
              </a:rPr>
              <a:t>5-MW onshore wind turbines</a:t>
            </a:r>
            <a:r>
              <a:rPr lang="en-US" sz="2000" dirty="0">
                <a:solidFill>
                  <a:srgbClr val="FF1D19"/>
                </a:solidFill>
              </a:rPr>
              <a:t>		</a:t>
            </a:r>
            <a:r>
              <a:rPr lang="en-US" sz="2000" dirty="0" smtClean="0">
                <a:solidFill>
                  <a:srgbClr val="FF1D19"/>
                </a:solidFill>
              </a:rPr>
              <a:t>	</a:t>
            </a:r>
            <a:r>
              <a:rPr lang="en-US" sz="2000" dirty="0" smtClean="0"/>
              <a:t>23.5%</a:t>
            </a:r>
            <a:r>
              <a:rPr lang="en-US" sz="2000" dirty="0"/>
              <a:t>			</a:t>
            </a:r>
            <a:r>
              <a:rPr lang="en-US" sz="2000" dirty="0" smtClean="0"/>
              <a:t>1,582,000</a:t>
            </a:r>
            <a:endParaRPr lang="en-US" sz="2000" dirty="0"/>
          </a:p>
          <a:p>
            <a:r>
              <a:rPr lang="en-US" sz="2000" dirty="0">
                <a:solidFill>
                  <a:srgbClr val="FF0000"/>
                </a:solidFill>
              </a:rPr>
              <a:t>5-MW offshore wind turbines</a:t>
            </a:r>
            <a:r>
              <a:rPr lang="en-US" sz="2000" dirty="0"/>
              <a:t>		</a:t>
            </a:r>
            <a:r>
              <a:rPr lang="en-US" sz="2000" dirty="0" smtClean="0"/>
              <a:t>	13.6	</a:t>
            </a:r>
            <a:r>
              <a:rPr lang="en-US" sz="2000" dirty="0"/>
              <a:t>		</a:t>
            </a:r>
            <a:r>
              <a:rPr lang="en-US" sz="2000" dirty="0" smtClean="0"/>
              <a:t>935,000</a:t>
            </a:r>
          </a:p>
          <a:p>
            <a:r>
              <a:rPr lang="en-US" sz="2000" dirty="0">
                <a:solidFill>
                  <a:srgbClr val="FF0000"/>
                </a:solidFill>
              </a:rPr>
              <a:t>5-kW Res. roof PV systems</a:t>
            </a:r>
            <a:r>
              <a:rPr lang="en-US" sz="2000" dirty="0"/>
              <a:t>	 		</a:t>
            </a:r>
            <a:r>
              <a:rPr lang="en-US" sz="2000" dirty="0" smtClean="0"/>
              <a:t>	16.0</a:t>
            </a:r>
            <a:r>
              <a:rPr lang="en-US" sz="2000" dirty="0"/>
              <a:t>			</a:t>
            </a:r>
            <a:r>
              <a:rPr lang="en-US" sz="2000" dirty="0" smtClean="0"/>
              <a:t>1.96 </a:t>
            </a:r>
            <a:r>
              <a:rPr lang="en-US" sz="2000" dirty="0"/>
              <a:t>b</a:t>
            </a:r>
            <a:r>
              <a:rPr lang="en-US" sz="2000" dirty="0" smtClean="0"/>
              <a:t>illion</a:t>
            </a:r>
            <a:endParaRPr lang="en-US" sz="2000" dirty="0"/>
          </a:p>
          <a:p>
            <a:r>
              <a:rPr lang="en-US" sz="2000" dirty="0">
                <a:solidFill>
                  <a:srgbClr val="FF0000"/>
                </a:solidFill>
              </a:rPr>
              <a:t>100-kW com/</a:t>
            </a:r>
            <a:r>
              <a:rPr lang="en-US" sz="2000" dirty="0" err="1">
                <a:solidFill>
                  <a:srgbClr val="FF0000"/>
                </a:solidFill>
              </a:rPr>
              <a:t>gov</a:t>
            </a:r>
            <a:r>
              <a:rPr lang="en-US" sz="2000" dirty="0">
                <a:solidFill>
                  <a:srgbClr val="FF0000"/>
                </a:solidFill>
              </a:rPr>
              <a:t> roof PV systems</a:t>
            </a:r>
            <a:r>
              <a:rPr lang="en-US" sz="2000" dirty="0"/>
              <a:t>	</a:t>
            </a:r>
            <a:r>
              <a:rPr lang="en-US" sz="2000" dirty="0" smtClean="0"/>
              <a:t>12.2</a:t>
            </a:r>
            <a:r>
              <a:rPr lang="en-US" sz="2000" dirty="0"/>
              <a:t>		</a:t>
            </a:r>
            <a:r>
              <a:rPr lang="en-US" sz="2000" dirty="0" smtClean="0"/>
              <a:t>	78.6 million</a:t>
            </a:r>
            <a:endParaRPr lang="en-US" sz="2000" dirty="0"/>
          </a:p>
          <a:p>
            <a:r>
              <a:rPr lang="en-US" sz="2000" dirty="0">
                <a:solidFill>
                  <a:srgbClr val="FF0000"/>
                </a:solidFill>
              </a:rPr>
              <a:t>50-MW Solar PV plants</a:t>
            </a:r>
            <a:r>
              <a:rPr lang="en-US" sz="2000" dirty="0"/>
              <a:t>	 			</a:t>
            </a:r>
            <a:r>
              <a:rPr lang="en-US" sz="2000" dirty="0" smtClean="0"/>
              <a:t>	19.7</a:t>
            </a:r>
            <a:r>
              <a:rPr lang="en-US" sz="2000" dirty="0"/>
              <a:t>			</a:t>
            </a:r>
            <a:r>
              <a:rPr lang="en-US" sz="2000" dirty="0" smtClean="0"/>
              <a:t>233,000</a:t>
            </a:r>
            <a:endParaRPr lang="en-US" sz="2000" dirty="0"/>
          </a:p>
          <a:p>
            <a:r>
              <a:rPr lang="en-US" sz="2000" dirty="0">
                <a:solidFill>
                  <a:srgbClr val="FF0000"/>
                </a:solidFill>
              </a:rPr>
              <a:t>100-MW CSP plants</a:t>
            </a:r>
            <a:r>
              <a:rPr lang="en-US" sz="2000" dirty="0"/>
              <a:t>	 	 			</a:t>
            </a:r>
            <a:r>
              <a:rPr lang="en-US" sz="2000" dirty="0" smtClean="0"/>
              <a:t>	9.7	</a:t>
            </a:r>
            <a:r>
              <a:rPr lang="en-US" sz="2000" dirty="0"/>
              <a:t>	</a:t>
            </a:r>
            <a:r>
              <a:rPr lang="en-US" sz="2000" dirty="0" smtClean="0"/>
              <a:t>		21,500</a:t>
            </a:r>
            <a:endParaRPr lang="en-US" sz="2000" dirty="0"/>
          </a:p>
          <a:p>
            <a:r>
              <a:rPr lang="en-US" sz="2000" dirty="0">
                <a:solidFill>
                  <a:srgbClr val="FF0000"/>
                </a:solidFill>
              </a:rPr>
              <a:t>100-MW geothermal plants </a:t>
            </a:r>
            <a:r>
              <a:rPr lang="en-US" sz="2000" dirty="0"/>
              <a:t>			</a:t>
            </a:r>
            <a:r>
              <a:rPr lang="en-US" sz="2000" dirty="0" smtClean="0"/>
              <a:t>0.67</a:t>
            </a:r>
            <a:r>
              <a:rPr lang="en-US" sz="2000" dirty="0"/>
              <a:t>			</a:t>
            </a:r>
            <a:r>
              <a:rPr lang="en-US" sz="2000" dirty="0" smtClean="0"/>
              <a:t>839</a:t>
            </a:r>
            <a:endParaRPr lang="en-US" sz="2000" dirty="0"/>
          </a:p>
          <a:p>
            <a:r>
              <a:rPr lang="en-US" sz="2000" dirty="0">
                <a:solidFill>
                  <a:srgbClr val="FF0000"/>
                </a:solidFill>
              </a:rPr>
              <a:t>1300-MW hydro plants</a:t>
            </a:r>
            <a:r>
              <a:rPr lang="en-US" sz="2000" dirty="0"/>
              <a:t>	 			</a:t>
            </a:r>
            <a:r>
              <a:rPr lang="en-US" sz="2000" dirty="0" smtClean="0"/>
              <a:t>	4.0	</a:t>
            </a:r>
            <a:r>
              <a:rPr lang="en-US" sz="2000" dirty="0"/>
              <a:t>			</a:t>
            </a:r>
            <a:r>
              <a:rPr lang="en-US" sz="2000" dirty="0" smtClean="0"/>
              <a:t>0</a:t>
            </a:r>
            <a:endParaRPr lang="en-US" sz="2000" dirty="0"/>
          </a:p>
          <a:p>
            <a:r>
              <a:rPr lang="en-US" sz="2000" dirty="0">
                <a:solidFill>
                  <a:srgbClr val="FF0000"/>
                </a:solidFill>
              </a:rPr>
              <a:t>1-MW tidal turbines</a:t>
            </a:r>
            <a:r>
              <a:rPr lang="en-US" sz="2000" dirty="0"/>
              <a:t>	 	 			</a:t>
            </a:r>
            <a:r>
              <a:rPr lang="en-US" sz="2000" dirty="0" smtClean="0"/>
              <a:t>	0.06</a:t>
            </a:r>
            <a:r>
              <a:rPr lang="en-US" sz="2000" dirty="0"/>
              <a:t>			</a:t>
            </a:r>
            <a:r>
              <a:rPr lang="en-US" sz="2000" dirty="0" smtClean="0"/>
              <a:t>30,000</a:t>
            </a:r>
            <a:endParaRPr lang="en-US" sz="2000" dirty="0"/>
          </a:p>
          <a:p>
            <a:r>
              <a:rPr lang="en-US" sz="2000" dirty="0">
                <a:solidFill>
                  <a:srgbClr val="FF0000"/>
                </a:solidFill>
              </a:rPr>
              <a:t>0.75-MW wave devices</a:t>
            </a:r>
            <a:r>
              <a:rPr lang="en-US" sz="2000" dirty="0"/>
              <a:t>	 			</a:t>
            </a:r>
            <a:r>
              <a:rPr lang="en-US" sz="2000" dirty="0" smtClean="0"/>
              <a:t>	0.58</a:t>
            </a:r>
            <a:r>
              <a:rPr lang="en-US" sz="2000" dirty="0"/>
              <a:t>			</a:t>
            </a:r>
            <a:r>
              <a:rPr lang="en-US" sz="2000" dirty="0" smtClean="0"/>
              <a:t>410,000</a:t>
            </a:r>
            <a:endParaRPr lang="en-US" sz="2000" dirty="0"/>
          </a:p>
          <a:p>
            <a:pPr>
              <a:lnSpc>
                <a:spcPct val="110000"/>
              </a:lnSpc>
            </a:pPr>
            <a:r>
              <a:rPr lang="en-US" sz="2000" dirty="0">
                <a:solidFill>
                  <a:schemeClr val="tx1">
                    <a:lumMod val="75000"/>
                    <a:lumOff val="25000"/>
                  </a:schemeClr>
                </a:solidFill>
              </a:rPr>
              <a:t>				 					</a:t>
            </a:r>
            <a:r>
              <a:rPr lang="en-US" sz="2000" dirty="0" smtClean="0">
                <a:solidFill>
                  <a:schemeClr val="tx1">
                    <a:lumMod val="75000"/>
                    <a:lumOff val="25000"/>
                  </a:schemeClr>
                </a:solidFill>
              </a:rPr>
              <a:t>		</a:t>
            </a:r>
            <a:r>
              <a:rPr lang="en-US" sz="2000" b="1" dirty="0" smtClean="0"/>
              <a:t>100</a:t>
            </a:r>
            <a:r>
              <a:rPr lang="en-US" sz="2000" b="1" dirty="0"/>
              <a:t>%</a:t>
            </a:r>
          </a:p>
          <a:p>
            <a:pPr>
              <a:lnSpc>
                <a:spcPct val="110000"/>
              </a:lnSpc>
            </a:pPr>
            <a:endParaRPr lang="en-US" sz="2000" dirty="0">
              <a:solidFill>
                <a:schemeClr val="tx1">
                  <a:lumMod val="75000"/>
                  <a:lumOff val="25000"/>
                </a:schemeClr>
              </a:solidFill>
            </a:endParaRPr>
          </a:p>
        </p:txBody>
      </p:sp>
      <p:sp>
        <p:nvSpPr>
          <p:cNvPr id="7" name="Rectangle 2"/>
          <p:cNvSpPr txBox="1">
            <a:spLocks noChangeArrowheads="1"/>
          </p:cNvSpPr>
          <p:nvPr/>
        </p:nvSpPr>
        <p:spPr>
          <a:xfrm>
            <a:off x="0" y="127000"/>
            <a:ext cx="9144000" cy="641366"/>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600" b="1" spc="-75" dirty="0" smtClean="0"/>
              <a:t>Percent of 2050 139-Country End-Use Demand Supplied by WWS Devices and Number of New Devices</a:t>
            </a:r>
          </a:p>
        </p:txBody>
      </p:sp>
    </p:spTree>
    <p:extLst>
      <p:ext uri="{BB962C8B-B14F-4D97-AF65-F5344CB8AC3E}">
        <p14:creationId xmlns:p14="http://schemas.microsoft.com/office/powerpoint/2010/main" val="3277854868"/>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73998" y="923941"/>
            <a:ext cx="4201755" cy="4219559"/>
          </a:xfrm>
          <a:prstGeom prst="rect">
            <a:avLst/>
          </a:prstGeom>
        </p:spPr>
      </p:pic>
      <p:sp>
        <p:nvSpPr>
          <p:cNvPr id="22" name="Rectangle 2"/>
          <p:cNvSpPr txBox="1">
            <a:spLocks noChangeArrowheads="1"/>
          </p:cNvSpPr>
          <p:nvPr/>
        </p:nvSpPr>
        <p:spPr>
          <a:xfrm>
            <a:off x="0" y="161853"/>
            <a:ext cx="9144000" cy="739771"/>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smtClean="0"/>
              <a:t>Area Beyond 2015 Installations to Power 139 Countries for all Purposes With 100% WWS in 2050</a:t>
            </a:r>
          </a:p>
        </p:txBody>
      </p:sp>
      <p:sp>
        <p:nvSpPr>
          <p:cNvPr id="2" name="Rectangle 1"/>
          <p:cNvSpPr/>
          <p:nvPr/>
        </p:nvSpPr>
        <p:spPr>
          <a:xfrm>
            <a:off x="4904438" y="2119877"/>
            <a:ext cx="4239562" cy="1569660"/>
          </a:xfrm>
          <a:prstGeom prst="rect">
            <a:avLst/>
          </a:prstGeom>
        </p:spPr>
        <p:txBody>
          <a:bodyPr wrap="none">
            <a:spAutoFit/>
          </a:bodyPr>
          <a:lstStyle/>
          <a:p>
            <a:r>
              <a:rPr lang="en-US" sz="2400" b="1" spc="-75" dirty="0" smtClean="0">
                <a:solidFill>
                  <a:srgbClr val="0000FF"/>
                </a:solidFill>
              </a:rPr>
              <a:t>Percent of 139-Country Land</a:t>
            </a:r>
          </a:p>
          <a:p>
            <a:r>
              <a:rPr lang="en-US" sz="2400" b="1" spc="-75" dirty="0" smtClean="0">
                <a:solidFill>
                  <a:srgbClr val="FF0000"/>
                </a:solidFill>
              </a:rPr>
              <a:t>Onshore wind: 	0.92%</a:t>
            </a:r>
          </a:p>
          <a:p>
            <a:r>
              <a:rPr lang="en-US" sz="2400" b="1" u="sng" spc="-75" dirty="0" smtClean="0">
                <a:solidFill>
                  <a:srgbClr val="FF0000"/>
                </a:solidFill>
              </a:rPr>
              <a:t>Utility PV+CSP: 	0.22%</a:t>
            </a:r>
          </a:p>
          <a:p>
            <a:r>
              <a:rPr lang="en-US" sz="2400" b="1" spc="-75" dirty="0" smtClean="0">
                <a:solidFill>
                  <a:srgbClr val="008000"/>
                </a:solidFill>
              </a:rPr>
              <a:t>Total					1.14%</a:t>
            </a:r>
            <a:endParaRPr lang="en-US" sz="2400" dirty="0">
              <a:solidFill>
                <a:srgbClr val="008000"/>
              </a:solidFill>
            </a:endParaRPr>
          </a:p>
        </p:txBody>
      </p:sp>
    </p:spTree>
    <p:extLst>
      <p:ext uri="{BB962C8B-B14F-4D97-AF65-F5344CB8AC3E}">
        <p14:creationId xmlns:p14="http://schemas.microsoft.com/office/powerpoint/2010/main" val="16093146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a:spLocks noChangeArrowheads="1"/>
          </p:cNvSpPr>
          <p:nvPr/>
        </p:nvSpPr>
        <p:spPr bwMode="auto">
          <a:xfrm>
            <a:off x="1" y="597788"/>
            <a:ext cx="9143999" cy="6035351"/>
          </a:xfrm>
          <a:prstGeom prst="rect">
            <a:avLst/>
          </a:prstGeom>
          <a:noFill/>
          <a:ln w="9525">
            <a:noFill/>
            <a:miter lim="800000"/>
            <a:headEnd/>
            <a:tailEnd/>
          </a:ln>
        </p:spPr>
        <p:txBody>
          <a:bodyPr wrap="square" lIns="81642" tIns="40821" rIns="81642" bIns="40821">
            <a:prstTxWarp prst="textNoShape">
              <a:avLst/>
            </a:prstTxWarp>
            <a:spAutoFit/>
          </a:bodyPr>
          <a:lstStyle/>
          <a:p>
            <a:pPr>
              <a:lnSpc>
                <a:spcPct val="110000"/>
              </a:lnSpc>
            </a:pPr>
            <a:r>
              <a:rPr lang="en-US" sz="2200" dirty="0" smtClean="0">
                <a:solidFill>
                  <a:srgbClr val="FF0000"/>
                </a:solidFill>
              </a:rPr>
              <a:t>											</a:t>
            </a:r>
            <a:r>
              <a:rPr lang="en-US" sz="2200" dirty="0" smtClean="0">
                <a:solidFill>
                  <a:srgbClr val="0000FF"/>
                </a:solidFill>
              </a:rPr>
              <a:t>California		United States</a:t>
            </a:r>
            <a:endParaRPr lang="en-US" sz="2200" dirty="0">
              <a:solidFill>
                <a:srgbClr val="0000FF"/>
              </a:solidFill>
            </a:endParaRPr>
          </a:p>
          <a:p>
            <a:pPr>
              <a:lnSpc>
                <a:spcPct val="110000"/>
              </a:lnSpc>
            </a:pPr>
            <a:r>
              <a:rPr lang="en-US" sz="2200" dirty="0" smtClean="0">
                <a:solidFill>
                  <a:srgbClr val="FF0000"/>
                </a:solidFill>
              </a:rPr>
              <a:t>Active oil and gas wells				105,000			1.2 million</a:t>
            </a:r>
          </a:p>
          <a:p>
            <a:pPr>
              <a:lnSpc>
                <a:spcPct val="110000"/>
              </a:lnSpc>
            </a:pPr>
            <a:r>
              <a:rPr lang="en-US" sz="2200" dirty="0" smtClean="0">
                <a:solidFill>
                  <a:srgbClr val="FF0000"/>
                </a:solidFill>
              </a:rPr>
              <a:t>Abandoned oil wells					225,000			2.6 million</a:t>
            </a:r>
          </a:p>
          <a:p>
            <a:pPr>
              <a:lnSpc>
                <a:spcPct val="110000"/>
              </a:lnSpc>
            </a:pPr>
            <a:r>
              <a:rPr lang="en-US" sz="2200" dirty="0" smtClean="0">
                <a:solidFill>
                  <a:srgbClr val="FF0000"/>
                </a:solidFill>
              </a:rPr>
              <a:t>Abandoned gas wells					48,000			550,000			</a:t>
            </a:r>
          </a:p>
          <a:p>
            <a:pPr>
              <a:lnSpc>
                <a:spcPct val="110000"/>
              </a:lnSpc>
            </a:pPr>
            <a:r>
              <a:rPr lang="en-US" sz="2200" dirty="0">
                <a:solidFill>
                  <a:srgbClr val="FF0000"/>
                </a:solidFill>
              </a:rPr>
              <a:t>Coal mines								0					1,520</a:t>
            </a:r>
          </a:p>
          <a:p>
            <a:pPr>
              <a:lnSpc>
                <a:spcPct val="110000"/>
              </a:lnSpc>
            </a:pPr>
            <a:r>
              <a:rPr lang="en-US" sz="2200" dirty="0" smtClean="0">
                <a:solidFill>
                  <a:srgbClr val="FF0000"/>
                </a:solidFill>
              </a:rPr>
              <a:t>Oil refineries							17					135</a:t>
            </a:r>
          </a:p>
          <a:p>
            <a:pPr>
              <a:lnSpc>
                <a:spcPct val="110000"/>
              </a:lnSpc>
            </a:pPr>
            <a:r>
              <a:rPr lang="en-US" sz="2200" dirty="0" smtClean="0">
                <a:solidFill>
                  <a:srgbClr val="FF0000"/>
                </a:solidFill>
              </a:rPr>
              <a:t>Miles of gas pipeline					112,000			1.6 million</a:t>
            </a:r>
          </a:p>
          <a:p>
            <a:pPr>
              <a:lnSpc>
                <a:spcPct val="110000"/>
              </a:lnSpc>
            </a:pPr>
            <a:r>
              <a:rPr lang="en-US" sz="2200" dirty="0" smtClean="0">
                <a:solidFill>
                  <a:srgbClr val="FF0000"/>
                </a:solidFill>
              </a:rPr>
              <a:t>Miles of oil pipeline					3,000				161,000</a:t>
            </a:r>
          </a:p>
          <a:p>
            <a:pPr>
              <a:lnSpc>
                <a:spcPct val="110000"/>
              </a:lnSpc>
            </a:pPr>
            <a:r>
              <a:rPr lang="en-US" sz="2200" dirty="0" smtClean="0">
                <a:solidFill>
                  <a:srgbClr val="FF0000"/>
                </a:solidFill>
              </a:rPr>
              <a:t>Power plants							39					3,364</a:t>
            </a:r>
          </a:p>
          <a:p>
            <a:pPr>
              <a:lnSpc>
                <a:spcPct val="110000"/>
              </a:lnSpc>
            </a:pPr>
            <a:r>
              <a:rPr lang="en-US" sz="2200" dirty="0">
                <a:solidFill>
                  <a:srgbClr val="FF0000"/>
                </a:solidFill>
              </a:rPr>
              <a:t>Gas stations							10,200			</a:t>
            </a:r>
            <a:r>
              <a:rPr lang="en-US" sz="2200" dirty="0" smtClean="0">
                <a:solidFill>
                  <a:srgbClr val="FF0000"/>
                </a:solidFill>
              </a:rPr>
              <a:t>114,500</a:t>
            </a:r>
          </a:p>
          <a:p>
            <a:pPr>
              <a:lnSpc>
                <a:spcPct val="110000"/>
              </a:lnSpc>
            </a:pPr>
            <a:r>
              <a:rPr lang="en-US" sz="2200" dirty="0" smtClean="0">
                <a:solidFill>
                  <a:srgbClr val="FF0000"/>
                </a:solidFill>
              </a:rPr>
              <a:t>Gas storage facilities					10					394</a:t>
            </a:r>
          </a:p>
          <a:p>
            <a:pPr>
              <a:lnSpc>
                <a:spcPct val="110000"/>
              </a:lnSpc>
            </a:pPr>
            <a:r>
              <a:rPr lang="en-US" sz="2200" dirty="0" smtClean="0">
                <a:solidFill>
                  <a:srgbClr val="0000FF"/>
                </a:solidFill>
              </a:rPr>
              <a:t>% of California or US land			1.7				1.3</a:t>
            </a:r>
          </a:p>
          <a:p>
            <a:pPr>
              <a:lnSpc>
                <a:spcPct val="110000"/>
              </a:lnSpc>
            </a:pPr>
            <a:endParaRPr lang="en-US" sz="2200" dirty="0" smtClean="0">
              <a:solidFill>
                <a:srgbClr val="FF0000"/>
              </a:solidFill>
            </a:endParaRPr>
          </a:p>
          <a:p>
            <a:pPr>
              <a:lnSpc>
                <a:spcPct val="110000"/>
              </a:lnSpc>
            </a:pPr>
            <a:endParaRPr lang="en-US" sz="2200" dirty="0" smtClean="0">
              <a:solidFill>
                <a:srgbClr val="FF0000"/>
              </a:solidFill>
            </a:endParaRPr>
          </a:p>
          <a:p>
            <a:pPr>
              <a:lnSpc>
                <a:spcPct val="110000"/>
              </a:lnSpc>
            </a:pPr>
            <a:r>
              <a:rPr lang="en-US" sz="2200" dirty="0" smtClean="0">
                <a:solidFill>
                  <a:srgbClr val="FF0000"/>
                </a:solidFill>
              </a:rPr>
              <a:t>		</a:t>
            </a:r>
          </a:p>
          <a:p>
            <a:pPr>
              <a:lnSpc>
                <a:spcPct val="110000"/>
              </a:lnSpc>
            </a:pPr>
            <a:endParaRPr lang="en-US" sz="2200" dirty="0" smtClean="0">
              <a:solidFill>
                <a:srgbClr val="FF0000"/>
              </a:solidFill>
            </a:endParaRPr>
          </a:p>
        </p:txBody>
      </p:sp>
      <p:sp>
        <p:nvSpPr>
          <p:cNvPr id="6" name="Rectangle 2"/>
          <p:cNvSpPr txBox="1">
            <a:spLocks noChangeArrowheads="1"/>
          </p:cNvSpPr>
          <p:nvPr/>
        </p:nvSpPr>
        <p:spPr>
          <a:xfrm>
            <a:off x="0" y="0"/>
            <a:ext cx="9144000" cy="586233"/>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3300" b="1" spc="-75" dirty="0" smtClean="0"/>
              <a:t>Land Areas Required For Fossil Fuels</a:t>
            </a:r>
            <a:endParaRPr lang="en-US" sz="3300" spc="-75" dirty="0" smtClean="0"/>
          </a:p>
        </p:txBody>
      </p:sp>
    </p:spTree>
    <p:extLst>
      <p:ext uri="{BB962C8B-B14F-4D97-AF65-F5344CB8AC3E}">
        <p14:creationId xmlns:p14="http://schemas.microsoft.com/office/powerpoint/2010/main" val="3007175352"/>
      </p:ext>
    </p:extLst>
  </p:cSld>
  <p:clrMapOvr>
    <a:masterClrMapping/>
  </p:clrMapOvr>
  <mc:AlternateContent xmlns:mc="http://schemas.openxmlformats.org/markup-compatibility/2006" xmlns:p14="http://schemas.microsoft.com/office/powerpoint/2010/main">
    <mc:Choice Requires="p14">
      <p:transition p14:dur="0"/>
    </mc:Choice>
    <mc:Fallback xmlns:mv="urn:schemas-microsoft-com:mac:vml" xmlns="">
      <p:transition/>
    </mc:Fallback>
  </mc:AlternateContent>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530424"/>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smtClean="0"/>
              <a:t>Grid Stability Studies for 20 World Regions</a:t>
            </a:r>
          </a:p>
          <a:p>
            <a:r>
              <a:rPr lang="en-US" sz="2400" b="1" spc="-75" dirty="0" smtClean="0">
                <a:solidFill>
                  <a:srgbClr val="0000FF"/>
                </a:solidFill>
              </a:rPr>
              <a:t>3 Storage Scenarios for 100% WWS in 2050</a:t>
            </a:r>
          </a:p>
        </p:txBody>
      </p:sp>
      <p:sp>
        <p:nvSpPr>
          <p:cNvPr id="4" name="Rectangle 3"/>
          <p:cNvSpPr/>
          <p:nvPr/>
        </p:nvSpPr>
        <p:spPr>
          <a:xfrm>
            <a:off x="0" y="988517"/>
            <a:ext cx="9144000" cy="4154983"/>
          </a:xfrm>
          <a:prstGeom prst="rect">
            <a:avLst/>
          </a:prstGeom>
        </p:spPr>
        <p:txBody>
          <a:bodyPr wrap="square">
            <a:spAutoFit/>
          </a:bodyPr>
          <a:lstStyle/>
          <a:p>
            <a:r>
              <a:rPr lang="en-US" sz="2400" b="1" spc="-75" dirty="0" smtClean="0">
                <a:solidFill>
                  <a:srgbClr val="008000"/>
                </a:solidFill>
              </a:rPr>
              <a:t>CASE											A			B			C</a:t>
            </a:r>
          </a:p>
          <a:p>
            <a:r>
              <a:rPr lang="en-US" sz="2400" b="1" spc="-75" dirty="0" smtClean="0">
                <a:solidFill>
                  <a:srgbClr val="FF0000"/>
                </a:solidFill>
              </a:rPr>
              <a:t>Batteries									Yes		</a:t>
            </a:r>
            <a:r>
              <a:rPr lang="en-US" sz="2400" b="1" spc="-75" dirty="0" smtClean="0">
                <a:solidFill>
                  <a:srgbClr val="000000"/>
                </a:solidFill>
              </a:rPr>
              <a:t>No	</a:t>
            </a:r>
            <a:r>
              <a:rPr lang="en-US" sz="2400" b="1" spc="-75" dirty="0" smtClean="0">
                <a:solidFill>
                  <a:srgbClr val="FF0000"/>
                </a:solidFill>
              </a:rPr>
              <a:t>		Yes</a:t>
            </a:r>
          </a:p>
          <a:p>
            <a:r>
              <a:rPr lang="en-US" sz="2400" b="1" spc="-75" dirty="0" smtClean="0">
                <a:solidFill>
                  <a:srgbClr val="FF0000"/>
                </a:solidFill>
              </a:rPr>
              <a:t>CSP storage								Yes		Yes		Yes</a:t>
            </a:r>
          </a:p>
          <a:p>
            <a:r>
              <a:rPr lang="en-US" sz="2400" b="1" spc="-75" dirty="0" smtClean="0">
                <a:solidFill>
                  <a:srgbClr val="FF0000"/>
                </a:solidFill>
              </a:rPr>
              <a:t>Heat/cold storage						Yes		Yes		</a:t>
            </a:r>
            <a:r>
              <a:rPr lang="en-US" sz="2400" b="1" spc="-75" dirty="0" smtClean="0">
                <a:solidFill>
                  <a:srgbClr val="000000"/>
                </a:solidFill>
              </a:rPr>
              <a:t>No</a:t>
            </a:r>
          </a:p>
          <a:p>
            <a:r>
              <a:rPr lang="en-US" sz="2400" b="1" spc="-75" dirty="0" smtClean="0">
                <a:solidFill>
                  <a:srgbClr val="FF0000"/>
                </a:solidFill>
              </a:rPr>
              <a:t>Heat pumps								</a:t>
            </a:r>
            <a:r>
              <a:rPr lang="en-US" sz="2400" b="1" spc="-75" dirty="0" smtClean="0">
                <a:solidFill>
                  <a:srgbClr val="000000"/>
                </a:solidFill>
              </a:rPr>
              <a:t>No			No	</a:t>
            </a:r>
            <a:r>
              <a:rPr lang="en-US" sz="2400" b="1" spc="-75" dirty="0" smtClean="0">
                <a:solidFill>
                  <a:srgbClr val="FF0000"/>
                </a:solidFill>
              </a:rPr>
              <a:t>		Yes</a:t>
            </a:r>
          </a:p>
          <a:p>
            <a:r>
              <a:rPr lang="en-US" sz="2400" b="1" spc="-75" dirty="0" smtClean="0">
                <a:solidFill>
                  <a:srgbClr val="FF0000"/>
                </a:solidFill>
              </a:rPr>
              <a:t>Added hydropower turbines			</a:t>
            </a:r>
            <a:r>
              <a:rPr lang="en-US" sz="2400" b="1" spc="-75" dirty="0" smtClean="0"/>
              <a:t>No</a:t>
            </a:r>
            <a:r>
              <a:rPr lang="en-US" sz="2400" b="1" spc="-75" dirty="0" smtClean="0">
                <a:solidFill>
                  <a:srgbClr val="FF0000"/>
                </a:solidFill>
              </a:rPr>
              <a:t>			Yes		</a:t>
            </a:r>
            <a:r>
              <a:rPr lang="en-US" sz="2400" b="1" spc="-75" dirty="0" smtClean="0"/>
              <a:t>No</a:t>
            </a:r>
          </a:p>
          <a:p>
            <a:r>
              <a:rPr lang="en-US" sz="2400" b="1" spc="-75" dirty="0" smtClean="0">
                <a:solidFill>
                  <a:srgbClr val="FF0000"/>
                </a:solidFill>
              </a:rPr>
              <a:t>Pumped hydropower storage			Yes		Yes		Yes</a:t>
            </a:r>
          </a:p>
          <a:p>
            <a:r>
              <a:rPr lang="en-US" sz="2400" b="1" spc="-75" dirty="0" smtClean="0">
                <a:solidFill>
                  <a:srgbClr val="FF0000"/>
                </a:solidFill>
              </a:rPr>
              <a:t>Hydrogen for transportation			Yes		Yes		Yes</a:t>
            </a:r>
          </a:p>
          <a:p>
            <a:endParaRPr lang="en-US" sz="2400" b="1" spc="-75" dirty="0">
              <a:solidFill>
                <a:srgbClr val="FF0000"/>
              </a:solidFill>
            </a:endParaRPr>
          </a:p>
          <a:p>
            <a:r>
              <a:rPr lang="en-US" sz="2400" b="1" spc="-75" dirty="0" smtClean="0">
                <a:solidFill>
                  <a:srgbClr val="008000"/>
                </a:solidFill>
              </a:rPr>
              <a:t>Mean World Cost (¢/kWh)				10.6		10.7		10.6</a:t>
            </a:r>
          </a:p>
          <a:p>
            <a:r>
              <a:rPr lang="en-US" sz="2400" b="1" spc="-75" dirty="0">
                <a:solidFill>
                  <a:srgbClr val="008000"/>
                </a:solidFill>
              </a:rPr>
              <a:t>Demand reduction vs. BAU (%)		</a:t>
            </a:r>
            <a:r>
              <a:rPr lang="en-US" sz="2400" b="1" spc="-75" dirty="0">
                <a:solidFill>
                  <a:srgbClr val="FF0000"/>
                </a:solidFill>
              </a:rPr>
              <a:t>42.5		42.5		</a:t>
            </a:r>
            <a:r>
              <a:rPr lang="en-US" sz="2400" b="1" spc="-75" dirty="0" smtClean="0">
                <a:solidFill>
                  <a:srgbClr val="FF0000"/>
                </a:solidFill>
              </a:rPr>
              <a:t>58.3</a:t>
            </a:r>
            <a:endParaRPr lang="en-US" sz="2400" b="1" spc="-75" dirty="0" smtClean="0">
              <a:solidFill>
                <a:srgbClr val="008000"/>
              </a:solidFill>
            </a:endParaRPr>
          </a:p>
        </p:txBody>
      </p:sp>
    </p:spTree>
    <p:extLst>
      <p:ext uri="{BB962C8B-B14F-4D97-AF65-F5344CB8AC3E}">
        <p14:creationId xmlns:p14="http://schemas.microsoft.com/office/powerpoint/2010/main" val="3191637306"/>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4063362"/>
            <a:ext cx="9144000" cy="830997"/>
          </a:xfrm>
          <a:prstGeom prst="rect">
            <a:avLst/>
          </a:prstGeom>
        </p:spPr>
        <p:txBody>
          <a:bodyPr wrap="square">
            <a:spAutoFit/>
          </a:bodyPr>
          <a:lstStyle/>
          <a:p>
            <a:r>
              <a:rPr lang="en-US" sz="2400" b="1" spc="-75" dirty="0" smtClean="0">
                <a:solidFill>
                  <a:srgbClr val="FF0000"/>
                </a:solidFill>
              </a:rPr>
              <a:t>Red = Energy supply</a:t>
            </a:r>
          </a:p>
          <a:p>
            <a:r>
              <a:rPr lang="en-US" sz="2400" b="1" spc="-75" dirty="0" smtClean="0">
                <a:solidFill>
                  <a:srgbClr val="0000FF"/>
                </a:solidFill>
              </a:rPr>
              <a:t>Blue = Energy demand + change in storage + losses + shedding</a:t>
            </a:r>
            <a:endParaRPr lang="en-US" sz="2400" dirty="0">
              <a:solidFill>
                <a:srgbClr val="0000FF"/>
              </a:solidFill>
            </a:endParaRPr>
          </a:p>
        </p:txBody>
      </p:sp>
      <p:pic>
        <p:nvPicPr>
          <p:cNvPr id="2" name="Picture 1"/>
          <p:cNvPicPr>
            <a:picLocks noChangeAspect="1"/>
          </p:cNvPicPr>
          <p:nvPr/>
        </p:nvPicPr>
        <p:blipFill>
          <a:blip r:embed="rId3"/>
          <a:stretch>
            <a:fillRect/>
          </a:stretch>
        </p:blipFill>
        <p:spPr>
          <a:xfrm>
            <a:off x="0" y="1358900"/>
            <a:ext cx="9144000" cy="2413000"/>
          </a:xfrm>
          <a:prstGeom prst="rect">
            <a:avLst/>
          </a:prstGeom>
        </p:spPr>
      </p:pic>
      <p:sp>
        <p:nvSpPr>
          <p:cNvPr id="5" name="Rectangle 2"/>
          <p:cNvSpPr txBox="1">
            <a:spLocks noChangeArrowheads="1"/>
          </p:cNvSpPr>
          <p:nvPr/>
        </p:nvSpPr>
        <p:spPr>
          <a:xfrm>
            <a:off x="0" y="783534"/>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smtClean="0"/>
              <a:t>One Month of Results From a 2050-2054 Study on Matching 2050-54 </a:t>
            </a:r>
            <a:r>
              <a:rPr lang="en-US" sz="2400" b="1" spc="-75" dirty="0" err="1" smtClean="0"/>
              <a:t>U.S.+Canada</a:t>
            </a:r>
            <a:r>
              <a:rPr lang="en-US" sz="2400" b="1" spc="-75" dirty="0" smtClean="0"/>
              <a:t> All-Sector Demand With 100% WWS</a:t>
            </a:r>
          </a:p>
          <a:p>
            <a:r>
              <a:rPr lang="en-US" sz="2400" b="1" spc="-75" dirty="0" smtClean="0">
                <a:solidFill>
                  <a:srgbClr val="FF0000"/>
                </a:solidFill>
              </a:rPr>
              <a:t>With Zero Added Hydropower Turbines or Heat Pumps (Case A)</a:t>
            </a:r>
            <a:endParaRPr lang="en-US" sz="2400" b="1" spc="-75" dirty="0">
              <a:solidFill>
                <a:srgbClr val="FF0000"/>
              </a:solidFill>
            </a:endParaRPr>
          </a:p>
        </p:txBody>
      </p:sp>
    </p:spTree>
    <p:extLst>
      <p:ext uri="{BB962C8B-B14F-4D97-AF65-F5344CB8AC3E}">
        <p14:creationId xmlns:p14="http://schemas.microsoft.com/office/powerpoint/2010/main" val="1651038837"/>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484628"/>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300" b="1" spc="-75" dirty="0"/>
              <a:t>Matching </a:t>
            </a:r>
            <a:r>
              <a:rPr lang="en-US" sz="2300" b="1" spc="-75" dirty="0" smtClean="0"/>
              <a:t>2050-54 Central America (7 Countries) All-Sector Load With </a:t>
            </a:r>
            <a:r>
              <a:rPr lang="en-US" sz="2300" b="1" spc="-75" dirty="0"/>
              <a:t>100% WWS</a:t>
            </a:r>
          </a:p>
        </p:txBody>
      </p:sp>
      <p:sp>
        <p:nvSpPr>
          <p:cNvPr id="4" name="Rectangle 3"/>
          <p:cNvSpPr/>
          <p:nvPr/>
        </p:nvSpPr>
        <p:spPr>
          <a:xfrm>
            <a:off x="1" y="4063362"/>
            <a:ext cx="9144000" cy="830997"/>
          </a:xfrm>
          <a:prstGeom prst="rect">
            <a:avLst/>
          </a:prstGeom>
        </p:spPr>
        <p:txBody>
          <a:bodyPr wrap="square">
            <a:spAutoFit/>
          </a:bodyPr>
          <a:lstStyle/>
          <a:p>
            <a:r>
              <a:rPr lang="en-US" sz="2400" b="1" spc="-75" dirty="0" smtClean="0">
                <a:solidFill>
                  <a:srgbClr val="FF0000"/>
                </a:solidFill>
              </a:rPr>
              <a:t>Red = Energy supply</a:t>
            </a:r>
          </a:p>
          <a:p>
            <a:r>
              <a:rPr lang="en-US" sz="2400" b="1" spc="-75" dirty="0" smtClean="0">
                <a:solidFill>
                  <a:srgbClr val="0000FF"/>
                </a:solidFill>
              </a:rPr>
              <a:t>Blue = Energy demand + change in storage + losses + shedding</a:t>
            </a:r>
            <a:endParaRPr lang="en-US" sz="2400" dirty="0">
              <a:solidFill>
                <a:srgbClr val="0000FF"/>
              </a:solidFill>
            </a:endParaRPr>
          </a:p>
        </p:txBody>
      </p:sp>
      <p:pic>
        <p:nvPicPr>
          <p:cNvPr id="3" name="Picture 2"/>
          <p:cNvPicPr>
            <a:picLocks noChangeAspect="1"/>
          </p:cNvPicPr>
          <p:nvPr/>
        </p:nvPicPr>
        <p:blipFill>
          <a:blip r:embed="rId3"/>
          <a:stretch>
            <a:fillRect/>
          </a:stretch>
        </p:blipFill>
        <p:spPr>
          <a:xfrm>
            <a:off x="0" y="1358900"/>
            <a:ext cx="9144000" cy="2413000"/>
          </a:xfrm>
          <a:prstGeom prst="rect">
            <a:avLst/>
          </a:prstGeom>
        </p:spPr>
      </p:pic>
    </p:spTree>
    <p:extLst>
      <p:ext uri="{BB962C8B-B14F-4D97-AF65-F5344CB8AC3E}">
        <p14:creationId xmlns:p14="http://schemas.microsoft.com/office/powerpoint/2010/main" val="85283071"/>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195384"/>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a:t>Matching </a:t>
            </a:r>
            <a:r>
              <a:rPr lang="en-US" sz="2400" b="1" spc="-75" dirty="0" smtClean="0"/>
              <a:t>2050-54 Cuba All-Sector Load </a:t>
            </a:r>
            <a:r>
              <a:rPr lang="en-US" sz="2400" b="1" spc="-75" dirty="0"/>
              <a:t>With </a:t>
            </a:r>
            <a:r>
              <a:rPr lang="en-US" sz="2400" b="1" spc="-75" dirty="0" smtClean="0"/>
              <a:t>100% WWS</a:t>
            </a:r>
            <a:endParaRPr lang="en-US" sz="2400" b="1" spc="-75" dirty="0"/>
          </a:p>
        </p:txBody>
      </p:sp>
      <p:sp>
        <p:nvSpPr>
          <p:cNvPr id="4" name="Rectangle 3"/>
          <p:cNvSpPr/>
          <p:nvPr/>
        </p:nvSpPr>
        <p:spPr>
          <a:xfrm>
            <a:off x="1" y="4063362"/>
            <a:ext cx="9144000" cy="830997"/>
          </a:xfrm>
          <a:prstGeom prst="rect">
            <a:avLst/>
          </a:prstGeom>
        </p:spPr>
        <p:txBody>
          <a:bodyPr wrap="square">
            <a:spAutoFit/>
          </a:bodyPr>
          <a:lstStyle/>
          <a:p>
            <a:r>
              <a:rPr lang="en-US" sz="2400" b="1" spc="-75" dirty="0" smtClean="0">
                <a:solidFill>
                  <a:srgbClr val="FF0000"/>
                </a:solidFill>
              </a:rPr>
              <a:t>Red = Energy supply</a:t>
            </a:r>
          </a:p>
          <a:p>
            <a:r>
              <a:rPr lang="en-US" sz="2400" b="1" spc="-75" dirty="0" smtClean="0">
                <a:solidFill>
                  <a:srgbClr val="0000FF"/>
                </a:solidFill>
              </a:rPr>
              <a:t>Blue = Energy demand + change in storage + losses + shedding</a:t>
            </a:r>
            <a:endParaRPr lang="en-US" sz="2400" dirty="0">
              <a:solidFill>
                <a:srgbClr val="0000FF"/>
              </a:solidFill>
            </a:endParaRPr>
          </a:p>
        </p:txBody>
      </p:sp>
      <p:pic>
        <p:nvPicPr>
          <p:cNvPr id="3" name="Picture 2"/>
          <p:cNvPicPr>
            <a:picLocks noChangeAspect="1"/>
          </p:cNvPicPr>
          <p:nvPr/>
        </p:nvPicPr>
        <p:blipFill>
          <a:blip r:embed="rId3"/>
          <a:stretch>
            <a:fillRect/>
          </a:stretch>
        </p:blipFill>
        <p:spPr>
          <a:xfrm>
            <a:off x="0" y="1358900"/>
            <a:ext cx="9144000" cy="2413000"/>
          </a:xfrm>
          <a:prstGeom prst="rect">
            <a:avLst/>
          </a:prstGeom>
        </p:spPr>
      </p:pic>
    </p:spTree>
    <p:extLst>
      <p:ext uri="{BB962C8B-B14F-4D97-AF65-F5344CB8AC3E}">
        <p14:creationId xmlns:p14="http://schemas.microsoft.com/office/powerpoint/2010/main" val="189743673"/>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409173"/>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a:t>Matching </a:t>
            </a:r>
            <a:r>
              <a:rPr lang="en-US" sz="2400" b="1" spc="-75" dirty="0" smtClean="0"/>
              <a:t>2050-54 Haiti-Dominican Republic All-Sector Load </a:t>
            </a:r>
            <a:r>
              <a:rPr lang="en-US" sz="2400" b="1" spc="-75" dirty="0"/>
              <a:t>With </a:t>
            </a:r>
            <a:r>
              <a:rPr lang="en-US" sz="2400" b="1" spc="-75" dirty="0" smtClean="0"/>
              <a:t>100% WWS</a:t>
            </a:r>
            <a:endParaRPr lang="en-US" sz="2400" b="1" spc="-75" dirty="0"/>
          </a:p>
        </p:txBody>
      </p:sp>
      <p:sp>
        <p:nvSpPr>
          <p:cNvPr id="5" name="Rectangle 4"/>
          <p:cNvSpPr/>
          <p:nvPr/>
        </p:nvSpPr>
        <p:spPr>
          <a:xfrm>
            <a:off x="1" y="4063362"/>
            <a:ext cx="9144000" cy="830997"/>
          </a:xfrm>
          <a:prstGeom prst="rect">
            <a:avLst/>
          </a:prstGeom>
        </p:spPr>
        <p:txBody>
          <a:bodyPr wrap="square">
            <a:spAutoFit/>
          </a:bodyPr>
          <a:lstStyle/>
          <a:p>
            <a:r>
              <a:rPr lang="en-US" sz="2400" b="1" spc="-75" dirty="0" smtClean="0">
                <a:solidFill>
                  <a:srgbClr val="FF0000"/>
                </a:solidFill>
              </a:rPr>
              <a:t>Red = Energy supply</a:t>
            </a:r>
          </a:p>
          <a:p>
            <a:r>
              <a:rPr lang="en-US" sz="2400" b="1" spc="-75" dirty="0" smtClean="0">
                <a:solidFill>
                  <a:srgbClr val="0000FF"/>
                </a:solidFill>
              </a:rPr>
              <a:t>Blue = Energy demand + change in storage + losses + shedding</a:t>
            </a:r>
            <a:endParaRPr lang="en-US" sz="2400" dirty="0">
              <a:solidFill>
                <a:srgbClr val="0000FF"/>
              </a:solidFill>
            </a:endParaRPr>
          </a:p>
        </p:txBody>
      </p:sp>
      <p:pic>
        <p:nvPicPr>
          <p:cNvPr id="3" name="Picture 2"/>
          <p:cNvPicPr>
            <a:picLocks noChangeAspect="1"/>
          </p:cNvPicPr>
          <p:nvPr/>
        </p:nvPicPr>
        <p:blipFill>
          <a:blip r:embed="rId3"/>
          <a:stretch>
            <a:fillRect/>
          </a:stretch>
        </p:blipFill>
        <p:spPr>
          <a:xfrm>
            <a:off x="0" y="1358900"/>
            <a:ext cx="9144000" cy="2413000"/>
          </a:xfrm>
          <a:prstGeom prst="rect">
            <a:avLst/>
          </a:prstGeom>
        </p:spPr>
      </p:pic>
    </p:spTree>
    <p:extLst>
      <p:ext uri="{BB962C8B-B14F-4D97-AF65-F5344CB8AC3E}">
        <p14:creationId xmlns:p14="http://schemas.microsoft.com/office/powerpoint/2010/main" val="1483444634"/>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195384"/>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a:t>Matching </a:t>
            </a:r>
            <a:r>
              <a:rPr lang="en-US" sz="2400" b="1" spc="-75" dirty="0" smtClean="0"/>
              <a:t>2050-54 Jamaica All-Sector Load </a:t>
            </a:r>
            <a:r>
              <a:rPr lang="en-US" sz="2400" b="1" spc="-75" dirty="0"/>
              <a:t>With </a:t>
            </a:r>
            <a:r>
              <a:rPr lang="en-US" sz="2400" b="1" spc="-75" dirty="0" smtClean="0"/>
              <a:t>100% WWS</a:t>
            </a:r>
            <a:endParaRPr lang="en-US" sz="2400" b="1" spc="-75" dirty="0"/>
          </a:p>
        </p:txBody>
      </p:sp>
      <p:sp>
        <p:nvSpPr>
          <p:cNvPr id="4" name="Rectangle 3"/>
          <p:cNvSpPr/>
          <p:nvPr/>
        </p:nvSpPr>
        <p:spPr>
          <a:xfrm>
            <a:off x="1" y="4063362"/>
            <a:ext cx="9144000" cy="830997"/>
          </a:xfrm>
          <a:prstGeom prst="rect">
            <a:avLst/>
          </a:prstGeom>
        </p:spPr>
        <p:txBody>
          <a:bodyPr wrap="square">
            <a:spAutoFit/>
          </a:bodyPr>
          <a:lstStyle/>
          <a:p>
            <a:r>
              <a:rPr lang="en-US" sz="2400" b="1" spc="-75" dirty="0" smtClean="0">
                <a:solidFill>
                  <a:srgbClr val="FF0000"/>
                </a:solidFill>
              </a:rPr>
              <a:t>Red = Energy supply</a:t>
            </a:r>
          </a:p>
          <a:p>
            <a:r>
              <a:rPr lang="en-US" sz="2400" b="1" spc="-75" dirty="0" smtClean="0">
                <a:solidFill>
                  <a:srgbClr val="0000FF"/>
                </a:solidFill>
              </a:rPr>
              <a:t>Blue = Energy demand + change in storage + losses + shedding</a:t>
            </a:r>
            <a:endParaRPr lang="en-US" sz="2400" dirty="0">
              <a:solidFill>
                <a:srgbClr val="0000FF"/>
              </a:solidFill>
            </a:endParaRPr>
          </a:p>
        </p:txBody>
      </p:sp>
      <p:pic>
        <p:nvPicPr>
          <p:cNvPr id="3" name="Picture 2"/>
          <p:cNvPicPr>
            <a:picLocks noChangeAspect="1"/>
          </p:cNvPicPr>
          <p:nvPr/>
        </p:nvPicPr>
        <p:blipFill>
          <a:blip r:embed="rId3"/>
          <a:stretch>
            <a:fillRect/>
          </a:stretch>
        </p:blipFill>
        <p:spPr>
          <a:xfrm>
            <a:off x="0" y="1358900"/>
            <a:ext cx="9144000" cy="2413000"/>
          </a:xfrm>
          <a:prstGeom prst="rect">
            <a:avLst/>
          </a:prstGeom>
        </p:spPr>
      </p:pic>
    </p:spTree>
    <p:extLst>
      <p:ext uri="{BB962C8B-B14F-4D97-AF65-F5344CB8AC3E}">
        <p14:creationId xmlns:p14="http://schemas.microsoft.com/office/powerpoint/2010/main" val="1742700849"/>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459475"/>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a:t>Matching </a:t>
            </a:r>
            <a:r>
              <a:rPr lang="en-US" sz="2400" b="1" spc="-75" dirty="0" smtClean="0"/>
              <a:t>2050-54 South America (12 Countries) All-Sector Load With 100% WWS</a:t>
            </a:r>
            <a:endParaRPr lang="en-US" sz="2400" b="1" spc="-75" dirty="0"/>
          </a:p>
        </p:txBody>
      </p:sp>
      <p:sp>
        <p:nvSpPr>
          <p:cNvPr id="4" name="Rectangle 3"/>
          <p:cNvSpPr/>
          <p:nvPr/>
        </p:nvSpPr>
        <p:spPr>
          <a:xfrm>
            <a:off x="1" y="4063362"/>
            <a:ext cx="9144000" cy="830997"/>
          </a:xfrm>
          <a:prstGeom prst="rect">
            <a:avLst/>
          </a:prstGeom>
        </p:spPr>
        <p:txBody>
          <a:bodyPr wrap="square">
            <a:spAutoFit/>
          </a:bodyPr>
          <a:lstStyle/>
          <a:p>
            <a:r>
              <a:rPr lang="en-US" sz="2400" b="1" spc="-75" dirty="0" smtClean="0">
                <a:solidFill>
                  <a:srgbClr val="FF0000"/>
                </a:solidFill>
              </a:rPr>
              <a:t>Red = Energy supply</a:t>
            </a:r>
          </a:p>
          <a:p>
            <a:r>
              <a:rPr lang="en-US" sz="2400" b="1" spc="-75" dirty="0" smtClean="0">
                <a:solidFill>
                  <a:srgbClr val="0000FF"/>
                </a:solidFill>
              </a:rPr>
              <a:t>Blue = Energy demand + change in storage + losses + shedding</a:t>
            </a:r>
            <a:endParaRPr lang="en-US" sz="2400" dirty="0">
              <a:solidFill>
                <a:srgbClr val="0000FF"/>
              </a:solidFill>
            </a:endParaRPr>
          </a:p>
        </p:txBody>
      </p:sp>
      <p:pic>
        <p:nvPicPr>
          <p:cNvPr id="3" name="Picture 2"/>
          <p:cNvPicPr>
            <a:picLocks noChangeAspect="1"/>
          </p:cNvPicPr>
          <p:nvPr/>
        </p:nvPicPr>
        <p:blipFill>
          <a:blip r:embed="rId3"/>
          <a:stretch>
            <a:fillRect/>
          </a:stretch>
        </p:blipFill>
        <p:spPr>
          <a:xfrm>
            <a:off x="0" y="1358900"/>
            <a:ext cx="9144000" cy="2413000"/>
          </a:xfrm>
          <a:prstGeom prst="rect">
            <a:avLst/>
          </a:prstGeom>
        </p:spPr>
      </p:pic>
    </p:spTree>
    <p:extLst>
      <p:ext uri="{BB962C8B-B14F-4D97-AF65-F5344CB8AC3E}">
        <p14:creationId xmlns:p14="http://schemas.microsoft.com/office/powerpoint/2010/main" val="628646557"/>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195384"/>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a:t>Matching </a:t>
            </a:r>
            <a:r>
              <a:rPr lang="en-US" sz="2400" b="1" spc="-75" dirty="0" smtClean="0"/>
              <a:t>2050-54 New Zealand All-Sector Load w/100% WWS</a:t>
            </a:r>
            <a:endParaRPr lang="en-US" sz="2400" b="1" spc="-75" dirty="0"/>
          </a:p>
        </p:txBody>
      </p:sp>
      <p:sp>
        <p:nvSpPr>
          <p:cNvPr id="4" name="Rectangle 3"/>
          <p:cNvSpPr/>
          <p:nvPr/>
        </p:nvSpPr>
        <p:spPr>
          <a:xfrm>
            <a:off x="1" y="4063362"/>
            <a:ext cx="9144000" cy="830997"/>
          </a:xfrm>
          <a:prstGeom prst="rect">
            <a:avLst/>
          </a:prstGeom>
        </p:spPr>
        <p:txBody>
          <a:bodyPr wrap="square">
            <a:spAutoFit/>
          </a:bodyPr>
          <a:lstStyle/>
          <a:p>
            <a:r>
              <a:rPr lang="en-US" sz="2400" b="1" spc="-75" dirty="0" smtClean="0">
                <a:solidFill>
                  <a:srgbClr val="FF0000"/>
                </a:solidFill>
              </a:rPr>
              <a:t>Red = Energy supply</a:t>
            </a:r>
          </a:p>
          <a:p>
            <a:r>
              <a:rPr lang="en-US" sz="2400" b="1" spc="-75" dirty="0" smtClean="0">
                <a:solidFill>
                  <a:srgbClr val="0000FF"/>
                </a:solidFill>
              </a:rPr>
              <a:t>Blue = Energy demand + change in storage + losses + shedding</a:t>
            </a:r>
            <a:endParaRPr lang="en-US" sz="2400" dirty="0">
              <a:solidFill>
                <a:srgbClr val="0000FF"/>
              </a:solidFill>
            </a:endParaRPr>
          </a:p>
        </p:txBody>
      </p:sp>
      <p:pic>
        <p:nvPicPr>
          <p:cNvPr id="3" name="Picture 2"/>
          <p:cNvPicPr>
            <a:picLocks noChangeAspect="1"/>
          </p:cNvPicPr>
          <p:nvPr/>
        </p:nvPicPr>
        <p:blipFill>
          <a:blip r:embed="rId3"/>
          <a:stretch>
            <a:fillRect/>
          </a:stretch>
        </p:blipFill>
        <p:spPr>
          <a:xfrm>
            <a:off x="0" y="1358900"/>
            <a:ext cx="9144000" cy="2413000"/>
          </a:xfrm>
          <a:prstGeom prst="rect">
            <a:avLst/>
          </a:prstGeom>
        </p:spPr>
      </p:pic>
    </p:spTree>
    <p:extLst>
      <p:ext uri="{BB962C8B-B14F-4D97-AF65-F5344CB8AC3E}">
        <p14:creationId xmlns:p14="http://schemas.microsoft.com/office/powerpoint/2010/main" val="4228184066"/>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201213"/>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a:t>Matching </a:t>
            </a:r>
            <a:r>
              <a:rPr lang="en-US" sz="2400" b="1" spc="-75" dirty="0" smtClean="0"/>
              <a:t>2050-54 Australia All-Sector Load </a:t>
            </a:r>
            <a:r>
              <a:rPr lang="en-US" sz="2400" b="1" spc="-75" dirty="0"/>
              <a:t>With </a:t>
            </a:r>
            <a:r>
              <a:rPr lang="en-US" sz="2400" b="1" spc="-75" dirty="0" smtClean="0"/>
              <a:t>100% WWS</a:t>
            </a:r>
            <a:endParaRPr lang="en-US" sz="2400" b="1" spc="-75" dirty="0"/>
          </a:p>
        </p:txBody>
      </p:sp>
      <p:sp>
        <p:nvSpPr>
          <p:cNvPr id="12" name="Rectangle 11"/>
          <p:cNvSpPr/>
          <p:nvPr/>
        </p:nvSpPr>
        <p:spPr>
          <a:xfrm>
            <a:off x="1" y="4063362"/>
            <a:ext cx="9144000" cy="830997"/>
          </a:xfrm>
          <a:prstGeom prst="rect">
            <a:avLst/>
          </a:prstGeom>
        </p:spPr>
        <p:txBody>
          <a:bodyPr wrap="square">
            <a:spAutoFit/>
          </a:bodyPr>
          <a:lstStyle/>
          <a:p>
            <a:r>
              <a:rPr lang="en-US" sz="2400" b="1" spc="-75" dirty="0" smtClean="0">
                <a:solidFill>
                  <a:srgbClr val="FF0000"/>
                </a:solidFill>
              </a:rPr>
              <a:t>Red = Energy supply</a:t>
            </a:r>
          </a:p>
          <a:p>
            <a:r>
              <a:rPr lang="en-US" sz="2400" b="1" spc="-75" dirty="0" smtClean="0">
                <a:solidFill>
                  <a:srgbClr val="0000FF"/>
                </a:solidFill>
              </a:rPr>
              <a:t>Blue = Energy demand + change in storage + losses + shedding</a:t>
            </a:r>
            <a:endParaRPr lang="en-US" sz="2400" dirty="0">
              <a:solidFill>
                <a:srgbClr val="0000FF"/>
              </a:solidFill>
            </a:endParaRPr>
          </a:p>
        </p:txBody>
      </p:sp>
      <p:pic>
        <p:nvPicPr>
          <p:cNvPr id="2" name="Picture 1"/>
          <p:cNvPicPr>
            <a:picLocks noChangeAspect="1"/>
          </p:cNvPicPr>
          <p:nvPr/>
        </p:nvPicPr>
        <p:blipFill>
          <a:blip r:embed="rId3"/>
          <a:stretch>
            <a:fillRect/>
          </a:stretch>
        </p:blipFill>
        <p:spPr>
          <a:xfrm>
            <a:off x="0" y="1358900"/>
            <a:ext cx="9144000" cy="2413000"/>
          </a:xfrm>
          <a:prstGeom prst="rect">
            <a:avLst/>
          </a:prstGeom>
        </p:spPr>
      </p:pic>
    </p:spTree>
    <p:extLst>
      <p:ext uri="{BB962C8B-B14F-4D97-AF65-F5344CB8AC3E}">
        <p14:creationId xmlns:p14="http://schemas.microsoft.com/office/powerpoint/2010/main" val="624932760"/>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509779"/>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a:t>Ma</a:t>
            </a:r>
            <a:r>
              <a:rPr lang="en-US" sz="2300" b="1" spc="-75" dirty="0"/>
              <a:t>tching </a:t>
            </a:r>
            <a:r>
              <a:rPr lang="en-US" sz="2300" b="1" spc="-75" dirty="0" smtClean="0"/>
              <a:t>2050-54 Southeast Asia (9 Countries) All-Sector Load With 100% WWS</a:t>
            </a:r>
            <a:endParaRPr lang="en-US" sz="2300" b="1" spc="-75" dirty="0"/>
          </a:p>
        </p:txBody>
      </p:sp>
      <p:sp>
        <p:nvSpPr>
          <p:cNvPr id="4" name="Rectangle 3"/>
          <p:cNvSpPr/>
          <p:nvPr/>
        </p:nvSpPr>
        <p:spPr>
          <a:xfrm>
            <a:off x="1" y="4063362"/>
            <a:ext cx="9144000" cy="830997"/>
          </a:xfrm>
          <a:prstGeom prst="rect">
            <a:avLst/>
          </a:prstGeom>
        </p:spPr>
        <p:txBody>
          <a:bodyPr wrap="square">
            <a:spAutoFit/>
          </a:bodyPr>
          <a:lstStyle/>
          <a:p>
            <a:r>
              <a:rPr lang="en-US" sz="2400" b="1" spc="-75" dirty="0" smtClean="0">
                <a:solidFill>
                  <a:srgbClr val="FF0000"/>
                </a:solidFill>
              </a:rPr>
              <a:t>Red = Energy supply</a:t>
            </a:r>
          </a:p>
          <a:p>
            <a:r>
              <a:rPr lang="en-US" sz="2400" b="1" spc="-75" dirty="0" smtClean="0">
                <a:solidFill>
                  <a:srgbClr val="0000FF"/>
                </a:solidFill>
              </a:rPr>
              <a:t>Blue = Energy demand + change in storage + losses + shedding</a:t>
            </a:r>
            <a:endParaRPr lang="en-US" sz="2400" dirty="0">
              <a:solidFill>
                <a:srgbClr val="0000FF"/>
              </a:solidFill>
            </a:endParaRPr>
          </a:p>
        </p:txBody>
      </p:sp>
      <p:pic>
        <p:nvPicPr>
          <p:cNvPr id="3" name="Picture 2"/>
          <p:cNvPicPr>
            <a:picLocks noChangeAspect="1"/>
          </p:cNvPicPr>
          <p:nvPr/>
        </p:nvPicPr>
        <p:blipFill>
          <a:blip r:embed="rId3"/>
          <a:stretch>
            <a:fillRect/>
          </a:stretch>
        </p:blipFill>
        <p:spPr>
          <a:xfrm>
            <a:off x="0" y="1358900"/>
            <a:ext cx="9144000" cy="2413000"/>
          </a:xfrm>
          <a:prstGeom prst="rect">
            <a:avLst/>
          </a:prstGeom>
        </p:spPr>
      </p:pic>
    </p:spTree>
    <p:extLst>
      <p:ext uri="{BB962C8B-B14F-4D97-AF65-F5344CB8AC3E}">
        <p14:creationId xmlns:p14="http://schemas.microsoft.com/office/powerpoint/2010/main" val="1100696316"/>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195384"/>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a:t>Matching </a:t>
            </a:r>
            <a:r>
              <a:rPr lang="en-US" sz="2400" b="1" spc="-75" dirty="0" smtClean="0"/>
              <a:t>2050-54 Philippines All-Sector Load </a:t>
            </a:r>
            <a:r>
              <a:rPr lang="en-US" sz="2400" b="1" spc="-75" dirty="0"/>
              <a:t>With </a:t>
            </a:r>
            <a:r>
              <a:rPr lang="en-US" sz="2400" b="1" spc="-75" dirty="0" smtClean="0"/>
              <a:t>100% WWS</a:t>
            </a:r>
            <a:endParaRPr lang="en-US" sz="2400" b="1" spc="-75" dirty="0"/>
          </a:p>
        </p:txBody>
      </p:sp>
      <p:sp>
        <p:nvSpPr>
          <p:cNvPr id="4" name="Rectangle 3"/>
          <p:cNvSpPr/>
          <p:nvPr/>
        </p:nvSpPr>
        <p:spPr>
          <a:xfrm>
            <a:off x="1" y="4063362"/>
            <a:ext cx="9144000" cy="830997"/>
          </a:xfrm>
          <a:prstGeom prst="rect">
            <a:avLst/>
          </a:prstGeom>
        </p:spPr>
        <p:txBody>
          <a:bodyPr wrap="square">
            <a:spAutoFit/>
          </a:bodyPr>
          <a:lstStyle/>
          <a:p>
            <a:r>
              <a:rPr lang="en-US" sz="2400" b="1" spc="-75" dirty="0" smtClean="0">
                <a:solidFill>
                  <a:srgbClr val="FF0000"/>
                </a:solidFill>
              </a:rPr>
              <a:t>Red = Energy supply</a:t>
            </a:r>
          </a:p>
          <a:p>
            <a:r>
              <a:rPr lang="en-US" sz="2400" b="1" spc="-75" dirty="0" smtClean="0">
                <a:solidFill>
                  <a:srgbClr val="0000FF"/>
                </a:solidFill>
              </a:rPr>
              <a:t>Blue = Energy demand + change in storage + losses + shedding</a:t>
            </a:r>
            <a:endParaRPr lang="en-US" sz="2400" dirty="0">
              <a:solidFill>
                <a:srgbClr val="0000FF"/>
              </a:solidFill>
            </a:endParaRPr>
          </a:p>
        </p:txBody>
      </p:sp>
      <p:pic>
        <p:nvPicPr>
          <p:cNvPr id="3" name="Picture 2"/>
          <p:cNvPicPr>
            <a:picLocks noChangeAspect="1"/>
          </p:cNvPicPr>
          <p:nvPr/>
        </p:nvPicPr>
        <p:blipFill>
          <a:blip r:embed="rId3"/>
          <a:stretch>
            <a:fillRect/>
          </a:stretch>
        </p:blipFill>
        <p:spPr>
          <a:xfrm>
            <a:off x="0" y="1358900"/>
            <a:ext cx="9144000" cy="2413000"/>
          </a:xfrm>
          <a:prstGeom prst="rect">
            <a:avLst/>
          </a:prstGeom>
        </p:spPr>
      </p:pic>
    </p:spTree>
    <p:extLst>
      <p:ext uri="{BB962C8B-B14F-4D97-AF65-F5344CB8AC3E}">
        <p14:creationId xmlns:p14="http://schemas.microsoft.com/office/powerpoint/2010/main" val="4077319583"/>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409172"/>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a:t>Matching </a:t>
            </a:r>
            <a:r>
              <a:rPr lang="en-US" sz="2400" b="1" spc="-75" dirty="0" smtClean="0"/>
              <a:t>2050-54 Japan-South Korea All-Sector Load </a:t>
            </a:r>
            <a:r>
              <a:rPr lang="en-US" sz="2400" b="1" spc="-75" dirty="0"/>
              <a:t>With </a:t>
            </a:r>
            <a:r>
              <a:rPr lang="en-US" sz="2400" b="1" spc="-75" dirty="0" smtClean="0"/>
              <a:t>100% WWS</a:t>
            </a:r>
            <a:endParaRPr lang="en-US" sz="2400" b="1" spc="-75" dirty="0"/>
          </a:p>
        </p:txBody>
      </p:sp>
      <p:sp>
        <p:nvSpPr>
          <p:cNvPr id="5" name="Rectangle 4"/>
          <p:cNvSpPr/>
          <p:nvPr/>
        </p:nvSpPr>
        <p:spPr>
          <a:xfrm>
            <a:off x="1" y="4063362"/>
            <a:ext cx="9144000" cy="830997"/>
          </a:xfrm>
          <a:prstGeom prst="rect">
            <a:avLst/>
          </a:prstGeom>
        </p:spPr>
        <p:txBody>
          <a:bodyPr wrap="square">
            <a:spAutoFit/>
          </a:bodyPr>
          <a:lstStyle/>
          <a:p>
            <a:r>
              <a:rPr lang="en-US" sz="2400" b="1" spc="-75" dirty="0" smtClean="0">
                <a:solidFill>
                  <a:srgbClr val="FF0000"/>
                </a:solidFill>
              </a:rPr>
              <a:t>Red = Energy supply</a:t>
            </a:r>
          </a:p>
          <a:p>
            <a:r>
              <a:rPr lang="en-US" sz="2400" b="1" spc="-75" dirty="0" smtClean="0">
                <a:solidFill>
                  <a:srgbClr val="0000FF"/>
                </a:solidFill>
              </a:rPr>
              <a:t>Blue = Energy demand + change in storage + losses + shedding</a:t>
            </a:r>
            <a:endParaRPr lang="en-US" sz="2400" dirty="0">
              <a:solidFill>
                <a:srgbClr val="0000FF"/>
              </a:solidFill>
            </a:endParaRPr>
          </a:p>
        </p:txBody>
      </p:sp>
      <p:pic>
        <p:nvPicPr>
          <p:cNvPr id="2" name="Picture 1"/>
          <p:cNvPicPr>
            <a:picLocks noChangeAspect="1"/>
          </p:cNvPicPr>
          <p:nvPr/>
        </p:nvPicPr>
        <p:blipFill>
          <a:blip r:embed="rId3"/>
          <a:stretch>
            <a:fillRect/>
          </a:stretch>
        </p:blipFill>
        <p:spPr>
          <a:xfrm>
            <a:off x="0" y="1358900"/>
            <a:ext cx="9144000" cy="2413000"/>
          </a:xfrm>
          <a:prstGeom prst="rect">
            <a:avLst/>
          </a:prstGeom>
        </p:spPr>
      </p:pic>
    </p:spTree>
    <p:extLst>
      <p:ext uri="{BB962C8B-B14F-4D97-AF65-F5344CB8AC3E}">
        <p14:creationId xmlns:p14="http://schemas.microsoft.com/office/powerpoint/2010/main" val="42738324"/>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195384"/>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a:t>Matching </a:t>
            </a:r>
            <a:r>
              <a:rPr lang="en-US" sz="2400" b="1" spc="-75" dirty="0" smtClean="0"/>
              <a:t>2050-54 Taiwan All-Sector Load </a:t>
            </a:r>
            <a:r>
              <a:rPr lang="en-US" sz="2400" b="1" spc="-75" dirty="0"/>
              <a:t>With </a:t>
            </a:r>
            <a:r>
              <a:rPr lang="en-US" sz="2400" b="1" spc="-75" dirty="0" smtClean="0"/>
              <a:t>100% WWS</a:t>
            </a:r>
            <a:endParaRPr lang="en-US" sz="2400" b="1" spc="-75" dirty="0"/>
          </a:p>
        </p:txBody>
      </p:sp>
      <p:sp>
        <p:nvSpPr>
          <p:cNvPr id="4" name="Rectangle 3"/>
          <p:cNvSpPr/>
          <p:nvPr/>
        </p:nvSpPr>
        <p:spPr>
          <a:xfrm>
            <a:off x="1" y="4063362"/>
            <a:ext cx="9144000" cy="830997"/>
          </a:xfrm>
          <a:prstGeom prst="rect">
            <a:avLst/>
          </a:prstGeom>
        </p:spPr>
        <p:txBody>
          <a:bodyPr wrap="square">
            <a:spAutoFit/>
          </a:bodyPr>
          <a:lstStyle/>
          <a:p>
            <a:r>
              <a:rPr lang="en-US" sz="2400" b="1" spc="-75" dirty="0" smtClean="0">
                <a:solidFill>
                  <a:srgbClr val="FF0000"/>
                </a:solidFill>
              </a:rPr>
              <a:t>Red = Energy supply</a:t>
            </a:r>
          </a:p>
          <a:p>
            <a:r>
              <a:rPr lang="en-US" sz="2400" b="1" spc="-75" dirty="0" smtClean="0">
                <a:solidFill>
                  <a:srgbClr val="0000FF"/>
                </a:solidFill>
              </a:rPr>
              <a:t>Blue = Energy demand + change in storage + losses + shedding</a:t>
            </a:r>
            <a:endParaRPr lang="en-US" sz="2400" dirty="0">
              <a:solidFill>
                <a:srgbClr val="0000FF"/>
              </a:solidFill>
            </a:endParaRPr>
          </a:p>
        </p:txBody>
      </p:sp>
      <p:pic>
        <p:nvPicPr>
          <p:cNvPr id="3" name="Picture 2"/>
          <p:cNvPicPr>
            <a:picLocks noChangeAspect="1"/>
          </p:cNvPicPr>
          <p:nvPr/>
        </p:nvPicPr>
        <p:blipFill>
          <a:blip r:embed="rId3"/>
          <a:stretch>
            <a:fillRect/>
          </a:stretch>
        </p:blipFill>
        <p:spPr>
          <a:xfrm>
            <a:off x="0" y="1358900"/>
            <a:ext cx="9144000" cy="2413000"/>
          </a:xfrm>
          <a:prstGeom prst="rect">
            <a:avLst/>
          </a:prstGeom>
        </p:spPr>
      </p:pic>
    </p:spTree>
    <p:extLst>
      <p:ext uri="{BB962C8B-B14F-4D97-AF65-F5344CB8AC3E}">
        <p14:creationId xmlns:p14="http://schemas.microsoft.com/office/powerpoint/2010/main" val="3746666823"/>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409172"/>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a:t>Matching </a:t>
            </a:r>
            <a:r>
              <a:rPr lang="en-US" sz="2400" b="1" spc="-75" dirty="0" smtClean="0"/>
              <a:t>2050-54 China-Hong Kong-Mongolia-North Korea All-Sector Load With 100% WWS</a:t>
            </a:r>
            <a:endParaRPr lang="en-US" sz="2400" b="1" spc="-75" dirty="0"/>
          </a:p>
        </p:txBody>
      </p:sp>
      <p:sp>
        <p:nvSpPr>
          <p:cNvPr id="5" name="Rectangle 4"/>
          <p:cNvSpPr/>
          <p:nvPr/>
        </p:nvSpPr>
        <p:spPr>
          <a:xfrm>
            <a:off x="1" y="4063362"/>
            <a:ext cx="9144000" cy="830997"/>
          </a:xfrm>
          <a:prstGeom prst="rect">
            <a:avLst/>
          </a:prstGeom>
        </p:spPr>
        <p:txBody>
          <a:bodyPr wrap="square">
            <a:spAutoFit/>
          </a:bodyPr>
          <a:lstStyle/>
          <a:p>
            <a:r>
              <a:rPr lang="en-US" sz="2400" b="1" spc="-75" dirty="0" smtClean="0">
                <a:solidFill>
                  <a:srgbClr val="FF0000"/>
                </a:solidFill>
              </a:rPr>
              <a:t>Red = Energy supply</a:t>
            </a:r>
          </a:p>
          <a:p>
            <a:r>
              <a:rPr lang="en-US" sz="2400" b="1" spc="-75" dirty="0" smtClean="0">
                <a:solidFill>
                  <a:srgbClr val="0000FF"/>
                </a:solidFill>
              </a:rPr>
              <a:t>Blue = Energy demand + change in storage + losses + shedding</a:t>
            </a:r>
            <a:endParaRPr lang="en-US" sz="2400" dirty="0">
              <a:solidFill>
                <a:srgbClr val="0000FF"/>
              </a:solidFill>
            </a:endParaRPr>
          </a:p>
        </p:txBody>
      </p:sp>
      <p:pic>
        <p:nvPicPr>
          <p:cNvPr id="2" name="Picture 1"/>
          <p:cNvPicPr>
            <a:picLocks noChangeAspect="1"/>
          </p:cNvPicPr>
          <p:nvPr/>
        </p:nvPicPr>
        <p:blipFill>
          <a:blip r:embed="rId3"/>
          <a:stretch>
            <a:fillRect/>
          </a:stretch>
        </p:blipFill>
        <p:spPr>
          <a:xfrm>
            <a:off x="0" y="1358900"/>
            <a:ext cx="9144000" cy="2413000"/>
          </a:xfrm>
          <a:prstGeom prst="rect">
            <a:avLst/>
          </a:prstGeom>
        </p:spPr>
      </p:pic>
    </p:spTree>
    <p:extLst>
      <p:ext uri="{BB962C8B-B14F-4D97-AF65-F5344CB8AC3E}">
        <p14:creationId xmlns:p14="http://schemas.microsoft.com/office/powerpoint/2010/main" val="517860905"/>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459475"/>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a:t>Matching </a:t>
            </a:r>
            <a:r>
              <a:rPr lang="en-US" sz="2400" b="1" spc="-75" dirty="0" smtClean="0"/>
              <a:t>2050-54 Russia-Georgia All-Sector Load </a:t>
            </a:r>
            <a:r>
              <a:rPr lang="en-US" sz="2400" b="1" spc="-75" dirty="0"/>
              <a:t>With </a:t>
            </a:r>
            <a:r>
              <a:rPr lang="en-US" sz="2400" b="1" spc="-75" dirty="0" smtClean="0"/>
              <a:t>100% WWS</a:t>
            </a:r>
            <a:endParaRPr lang="en-US" sz="2400" b="1" spc="-75" dirty="0"/>
          </a:p>
        </p:txBody>
      </p:sp>
      <p:sp>
        <p:nvSpPr>
          <p:cNvPr id="6" name="Rectangle 5"/>
          <p:cNvSpPr/>
          <p:nvPr/>
        </p:nvSpPr>
        <p:spPr>
          <a:xfrm>
            <a:off x="1" y="4063362"/>
            <a:ext cx="9144000" cy="830997"/>
          </a:xfrm>
          <a:prstGeom prst="rect">
            <a:avLst/>
          </a:prstGeom>
        </p:spPr>
        <p:txBody>
          <a:bodyPr wrap="square">
            <a:spAutoFit/>
          </a:bodyPr>
          <a:lstStyle/>
          <a:p>
            <a:r>
              <a:rPr lang="en-US" sz="2400" b="1" spc="-75" dirty="0" smtClean="0">
                <a:solidFill>
                  <a:srgbClr val="FF0000"/>
                </a:solidFill>
              </a:rPr>
              <a:t>Red = Energy supply</a:t>
            </a:r>
          </a:p>
          <a:p>
            <a:r>
              <a:rPr lang="en-US" sz="2400" b="1" spc="-75" dirty="0" smtClean="0">
                <a:solidFill>
                  <a:srgbClr val="0000FF"/>
                </a:solidFill>
              </a:rPr>
              <a:t>Blue = Energy demand + change in storage + losses + shedding</a:t>
            </a:r>
            <a:endParaRPr lang="en-US" sz="2400" dirty="0">
              <a:solidFill>
                <a:srgbClr val="0000FF"/>
              </a:solidFill>
            </a:endParaRPr>
          </a:p>
        </p:txBody>
      </p:sp>
      <p:pic>
        <p:nvPicPr>
          <p:cNvPr id="2" name="Picture 1"/>
          <p:cNvPicPr>
            <a:picLocks noChangeAspect="1"/>
          </p:cNvPicPr>
          <p:nvPr/>
        </p:nvPicPr>
        <p:blipFill>
          <a:blip r:embed="rId3"/>
          <a:stretch>
            <a:fillRect/>
          </a:stretch>
        </p:blipFill>
        <p:spPr>
          <a:xfrm>
            <a:off x="0" y="1358900"/>
            <a:ext cx="9144000" cy="2413000"/>
          </a:xfrm>
          <a:prstGeom prst="rect">
            <a:avLst/>
          </a:prstGeom>
        </p:spPr>
      </p:pic>
    </p:spTree>
    <p:extLst>
      <p:ext uri="{BB962C8B-B14F-4D97-AF65-F5344CB8AC3E}">
        <p14:creationId xmlns:p14="http://schemas.microsoft.com/office/powerpoint/2010/main" val="1487416325"/>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409172"/>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a:t>Matching </a:t>
            </a:r>
            <a:r>
              <a:rPr lang="en-US" sz="2400" b="1" spc="-75" dirty="0" smtClean="0"/>
              <a:t>2050-54 India-Nepal-Sri Lanka All-Sector Load </a:t>
            </a:r>
            <a:r>
              <a:rPr lang="en-US" sz="2400" b="1" spc="-75" dirty="0"/>
              <a:t>With </a:t>
            </a:r>
            <a:r>
              <a:rPr lang="en-US" sz="2400" b="1" spc="-75" dirty="0" smtClean="0"/>
              <a:t>100% WWS</a:t>
            </a:r>
            <a:endParaRPr lang="en-US" sz="2400" b="1" spc="-75" dirty="0"/>
          </a:p>
        </p:txBody>
      </p:sp>
      <p:sp>
        <p:nvSpPr>
          <p:cNvPr id="5" name="Rectangle 4"/>
          <p:cNvSpPr/>
          <p:nvPr/>
        </p:nvSpPr>
        <p:spPr>
          <a:xfrm>
            <a:off x="1" y="4063362"/>
            <a:ext cx="9144000" cy="830997"/>
          </a:xfrm>
          <a:prstGeom prst="rect">
            <a:avLst/>
          </a:prstGeom>
        </p:spPr>
        <p:txBody>
          <a:bodyPr wrap="square">
            <a:spAutoFit/>
          </a:bodyPr>
          <a:lstStyle/>
          <a:p>
            <a:r>
              <a:rPr lang="en-US" sz="2400" b="1" spc="-75" dirty="0" smtClean="0">
                <a:solidFill>
                  <a:srgbClr val="FF0000"/>
                </a:solidFill>
              </a:rPr>
              <a:t>Red = Energy supply</a:t>
            </a:r>
          </a:p>
          <a:p>
            <a:r>
              <a:rPr lang="en-US" sz="2400" b="1" spc="-75" dirty="0" smtClean="0">
                <a:solidFill>
                  <a:srgbClr val="0000FF"/>
                </a:solidFill>
              </a:rPr>
              <a:t>Blue = Energy demand + change in storage + losses + shedding</a:t>
            </a:r>
            <a:endParaRPr lang="en-US" sz="2400" dirty="0">
              <a:solidFill>
                <a:srgbClr val="0000FF"/>
              </a:solidFill>
            </a:endParaRPr>
          </a:p>
        </p:txBody>
      </p:sp>
      <p:pic>
        <p:nvPicPr>
          <p:cNvPr id="2" name="Picture 1"/>
          <p:cNvPicPr>
            <a:picLocks noChangeAspect="1"/>
          </p:cNvPicPr>
          <p:nvPr/>
        </p:nvPicPr>
        <p:blipFill>
          <a:blip r:embed="rId3"/>
          <a:stretch>
            <a:fillRect/>
          </a:stretch>
        </p:blipFill>
        <p:spPr>
          <a:xfrm>
            <a:off x="0" y="1358900"/>
            <a:ext cx="9144000" cy="2413000"/>
          </a:xfrm>
          <a:prstGeom prst="rect">
            <a:avLst/>
          </a:prstGeom>
        </p:spPr>
      </p:pic>
    </p:spTree>
    <p:extLst>
      <p:ext uri="{BB962C8B-B14F-4D97-AF65-F5344CB8AC3E}">
        <p14:creationId xmlns:p14="http://schemas.microsoft.com/office/powerpoint/2010/main" val="3618549430"/>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409172"/>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a:t>Matching </a:t>
            </a:r>
            <a:r>
              <a:rPr lang="en-US" sz="2400" b="1" spc="-75" dirty="0" smtClean="0"/>
              <a:t>2050-54 Central Asia (6 Countries) All-Sector Load </a:t>
            </a:r>
            <a:r>
              <a:rPr lang="en-US" sz="2400" b="1" spc="-75" dirty="0"/>
              <a:t>With </a:t>
            </a:r>
            <a:r>
              <a:rPr lang="en-US" sz="2400" b="1" spc="-75" dirty="0" smtClean="0"/>
              <a:t>100% WWS</a:t>
            </a:r>
            <a:endParaRPr lang="en-US" sz="2400" b="1" spc="-75" dirty="0"/>
          </a:p>
        </p:txBody>
      </p:sp>
      <p:sp>
        <p:nvSpPr>
          <p:cNvPr id="4" name="Rectangle 3"/>
          <p:cNvSpPr/>
          <p:nvPr/>
        </p:nvSpPr>
        <p:spPr>
          <a:xfrm>
            <a:off x="1" y="4063362"/>
            <a:ext cx="9144000" cy="830997"/>
          </a:xfrm>
          <a:prstGeom prst="rect">
            <a:avLst/>
          </a:prstGeom>
        </p:spPr>
        <p:txBody>
          <a:bodyPr wrap="square">
            <a:spAutoFit/>
          </a:bodyPr>
          <a:lstStyle/>
          <a:p>
            <a:r>
              <a:rPr lang="en-US" sz="2400" b="1" spc="-75" dirty="0" smtClean="0">
                <a:solidFill>
                  <a:srgbClr val="FF0000"/>
                </a:solidFill>
              </a:rPr>
              <a:t>Red = Energy supply</a:t>
            </a:r>
          </a:p>
          <a:p>
            <a:r>
              <a:rPr lang="en-US" sz="2400" b="1" spc="-75" dirty="0" smtClean="0">
                <a:solidFill>
                  <a:srgbClr val="0000FF"/>
                </a:solidFill>
              </a:rPr>
              <a:t>Blue = Energy demand + change in storage + losses + shedding</a:t>
            </a:r>
            <a:endParaRPr lang="en-US" sz="2400" dirty="0">
              <a:solidFill>
                <a:srgbClr val="0000FF"/>
              </a:solidFill>
            </a:endParaRPr>
          </a:p>
        </p:txBody>
      </p:sp>
      <p:pic>
        <p:nvPicPr>
          <p:cNvPr id="3" name="Picture 2"/>
          <p:cNvPicPr>
            <a:picLocks noChangeAspect="1"/>
          </p:cNvPicPr>
          <p:nvPr/>
        </p:nvPicPr>
        <p:blipFill>
          <a:blip r:embed="rId3"/>
          <a:stretch>
            <a:fillRect/>
          </a:stretch>
        </p:blipFill>
        <p:spPr>
          <a:xfrm>
            <a:off x="0" y="1358900"/>
            <a:ext cx="9144000" cy="2413000"/>
          </a:xfrm>
          <a:prstGeom prst="rect">
            <a:avLst/>
          </a:prstGeom>
        </p:spPr>
      </p:pic>
    </p:spTree>
    <p:extLst>
      <p:ext uri="{BB962C8B-B14F-4D97-AF65-F5344CB8AC3E}">
        <p14:creationId xmlns:p14="http://schemas.microsoft.com/office/powerpoint/2010/main" val="4125372816"/>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472051"/>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a:t>Matching </a:t>
            </a:r>
            <a:r>
              <a:rPr lang="en-US" sz="2400" b="1" spc="-75" dirty="0" smtClean="0"/>
              <a:t>2050-54 Middle East (16 Countries) All-Sector Load </a:t>
            </a:r>
            <a:r>
              <a:rPr lang="en-US" sz="2400" b="1" spc="-75" dirty="0"/>
              <a:t>With </a:t>
            </a:r>
            <a:r>
              <a:rPr lang="en-US" sz="2400" b="1" spc="-75" dirty="0" smtClean="0"/>
              <a:t>100% WWS</a:t>
            </a:r>
            <a:endParaRPr lang="en-US" sz="2400" b="1" spc="-75" dirty="0"/>
          </a:p>
        </p:txBody>
      </p:sp>
      <p:sp>
        <p:nvSpPr>
          <p:cNvPr id="4" name="Rectangle 3"/>
          <p:cNvSpPr/>
          <p:nvPr/>
        </p:nvSpPr>
        <p:spPr>
          <a:xfrm>
            <a:off x="1" y="4063362"/>
            <a:ext cx="9144000" cy="830997"/>
          </a:xfrm>
          <a:prstGeom prst="rect">
            <a:avLst/>
          </a:prstGeom>
        </p:spPr>
        <p:txBody>
          <a:bodyPr wrap="square">
            <a:spAutoFit/>
          </a:bodyPr>
          <a:lstStyle/>
          <a:p>
            <a:r>
              <a:rPr lang="en-US" sz="2400" b="1" spc="-75" dirty="0" smtClean="0">
                <a:solidFill>
                  <a:srgbClr val="FF0000"/>
                </a:solidFill>
              </a:rPr>
              <a:t>Red = Energy supply</a:t>
            </a:r>
          </a:p>
          <a:p>
            <a:r>
              <a:rPr lang="en-US" sz="2400" b="1" spc="-75" dirty="0" smtClean="0">
                <a:solidFill>
                  <a:srgbClr val="0000FF"/>
                </a:solidFill>
              </a:rPr>
              <a:t>Blue = Energy demand + change in storage + losses + shedding</a:t>
            </a:r>
            <a:endParaRPr lang="en-US" sz="2400" dirty="0">
              <a:solidFill>
                <a:srgbClr val="0000FF"/>
              </a:solidFill>
            </a:endParaRPr>
          </a:p>
        </p:txBody>
      </p:sp>
      <p:pic>
        <p:nvPicPr>
          <p:cNvPr id="3" name="Picture 2"/>
          <p:cNvPicPr>
            <a:picLocks noChangeAspect="1"/>
          </p:cNvPicPr>
          <p:nvPr/>
        </p:nvPicPr>
        <p:blipFill>
          <a:blip r:embed="rId3"/>
          <a:stretch>
            <a:fillRect/>
          </a:stretch>
        </p:blipFill>
        <p:spPr>
          <a:xfrm>
            <a:off x="0" y="1358900"/>
            <a:ext cx="9144000" cy="2413000"/>
          </a:xfrm>
          <a:prstGeom prst="rect">
            <a:avLst/>
          </a:prstGeom>
        </p:spPr>
      </p:pic>
    </p:spTree>
    <p:extLst>
      <p:ext uri="{BB962C8B-B14F-4D97-AF65-F5344CB8AC3E}">
        <p14:creationId xmlns:p14="http://schemas.microsoft.com/office/powerpoint/2010/main" val="734023564"/>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421748"/>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a:t>Matching </a:t>
            </a:r>
            <a:r>
              <a:rPr lang="en-US" sz="2400" b="1" spc="-75" dirty="0" smtClean="0"/>
              <a:t>2050-54 Europe (40 Countries) All-Sector Load </a:t>
            </a:r>
            <a:r>
              <a:rPr lang="en-US" sz="2400" b="1" spc="-75" dirty="0"/>
              <a:t>With </a:t>
            </a:r>
            <a:r>
              <a:rPr lang="en-US" sz="2400" b="1" spc="-75" dirty="0" smtClean="0"/>
              <a:t>100% WWS</a:t>
            </a:r>
            <a:endParaRPr lang="en-US" sz="2400" b="1" spc="-75" dirty="0"/>
          </a:p>
        </p:txBody>
      </p:sp>
      <p:sp>
        <p:nvSpPr>
          <p:cNvPr id="6" name="Rectangle 5"/>
          <p:cNvSpPr/>
          <p:nvPr/>
        </p:nvSpPr>
        <p:spPr>
          <a:xfrm>
            <a:off x="1" y="4063362"/>
            <a:ext cx="9144000" cy="830997"/>
          </a:xfrm>
          <a:prstGeom prst="rect">
            <a:avLst/>
          </a:prstGeom>
        </p:spPr>
        <p:txBody>
          <a:bodyPr wrap="square">
            <a:spAutoFit/>
          </a:bodyPr>
          <a:lstStyle/>
          <a:p>
            <a:r>
              <a:rPr lang="en-US" sz="2400" b="1" spc="-75" dirty="0" smtClean="0">
                <a:solidFill>
                  <a:srgbClr val="FF0000"/>
                </a:solidFill>
              </a:rPr>
              <a:t>Red = Energy supply</a:t>
            </a:r>
          </a:p>
          <a:p>
            <a:r>
              <a:rPr lang="en-US" sz="2400" b="1" spc="-75" dirty="0" smtClean="0">
                <a:solidFill>
                  <a:srgbClr val="0000FF"/>
                </a:solidFill>
              </a:rPr>
              <a:t>Blue = Energy demand + change in storage + losses + shedding</a:t>
            </a:r>
            <a:endParaRPr lang="en-US" sz="2400" dirty="0">
              <a:solidFill>
                <a:srgbClr val="0000FF"/>
              </a:solidFill>
            </a:endParaRPr>
          </a:p>
        </p:txBody>
      </p:sp>
      <p:pic>
        <p:nvPicPr>
          <p:cNvPr id="3" name="Picture 2"/>
          <p:cNvPicPr>
            <a:picLocks noChangeAspect="1"/>
          </p:cNvPicPr>
          <p:nvPr/>
        </p:nvPicPr>
        <p:blipFill>
          <a:blip r:embed="rId3"/>
          <a:stretch>
            <a:fillRect/>
          </a:stretch>
        </p:blipFill>
        <p:spPr>
          <a:xfrm>
            <a:off x="0" y="1358900"/>
            <a:ext cx="9144000" cy="2413000"/>
          </a:xfrm>
          <a:prstGeom prst="rect">
            <a:avLst/>
          </a:prstGeom>
        </p:spPr>
      </p:pic>
    </p:spTree>
    <p:extLst>
      <p:ext uri="{BB962C8B-B14F-4D97-AF65-F5344CB8AC3E}">
        <p14:creationId xmlns:p14="http://schemas.microsoft.com/office/powerpoint/2010/main" val="216512949"/>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195384"/>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a:t>Matching </a:t>
            </a:r>
            <a:r>
              <a:rPr lang="en-US" sz="2400" b="1" spc="-75" dirty="0" smtClean="0"/>
              <a:t>2050-54 Iceland All-Sector Load </a:t>
            </a:r>
            <a:r>
              <a:rPr lang="en-US" sz="2400" b="1" spc="-75" dirty="0"/>
              <a:t>With </a:t>
            </a:r>
            <a:r>
              <a:rPr lang="en-US" sz="2400" b="1" spc="-75" dirty="0" smtClean="0"/>
              <a:t>100% WWS</a:t>
            </a:r>
            <a:endParaRPr lang="en-US" sz="2400" b="1" spc="-75" dirty="0"/>
          </a:p>
        </p:txBody>
      </p:sp>
      <p:sp>
        <p:nvSpPr>
          <p:cNvPr id="5" name="Rectangle 4"/>
          <p:cNvSpPr/>
          <p:nvPr/>
        </p:nvSpPr>
        <p:spPr>
          <a:xfrm>
            <a:off x="1" y="4063362"/>
            <a:ext cx="9144000" cy="830997"/>
          </a:xfrm>
          <a:prstGeom prst="rect">
            <a:avLst/>
          </a:prstGeom>
        </p:spPr>
        <p:txBody>
          <a:bodyPr wrap="square">
            <a:spAutoFit/>
          </a:bodyPr>
          <a:lstStyle/>
          <a:p>
            <a:r>
              <a:rPr lang="en-US" sz="2400" b="1" spc="-75" dirty="0" smtClean="0">
                <a:solidFill>
                  <a:srgbClr val="FF0000"/>
                </a:solidFill>
              </a:rPr>
              <a:t>Red = Energy supply</a:t>
            </a:r>
          </a:p>
          <a:p>
            <a:r>
              <a:rPr lang="en-US" sz="2400" b="1" spc="-75" dirty="0" smtClean="0">
                <a:solidFill>
                  <a:srgbClr val="0000FF"/>
                </a:solidFill>
              </a:rPr>
              <a:t>Blue = Energy demand + change in storage + losses + shedding</a:t>
            </a:r>
            <a:endParaRPr lang="en-US" sz="2400" dirty="0">
              <a:solidFill>
                <a:srgbClr val="0000FF"/>
              </a:solidFill>
            </a:endParaRPr>
          </a:p>
        </p:txBody>
      </p:sp>
      <p:pic>
        <p:nvPicPr>
          <p:cNvPr id="2" name="Picture 1"/>
          <p:cNvPicPr>
            <a:picLocks noChangeAspect="1"/>
          </p:cNvPicPr>
          <p:nvPr/>
        </p:nvPicPr>
        <p:blipFill>
          <a:blip r:embed="rId3"/>
          <a:stretch>
            <a:fillRect/>
          </a:stretch>
        </p:blipFill>
        <p:spPr>
          <a:xfrm>
            <a:off x="0" y="1358900"/>
            <a:ext cx="9144000" cy="2413000"/>
          </a:xfrm>
          <a:prstGeom prst="rect">
            <a:avLst/>
          </a:prstGeom>
        </p:spPr>
      </p:pic>
    </p:spTree>
    <p:extLst>
      <p:ext uri="{BB962C8B-B14F-4D97-AF65-F5344CB8AC3E}">
        <p14:creationId xmlns:p14="http://schemas.microsoft.com/office/powerpoint/2010/main" val="3386250234"/>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421748"/>
            <a:ext cx="9144000" cy="395654"/>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a:t>Matching </a:t>
            </a:r>
            <a:r>
              <a:rPr lang="en-US" sz="2400" b="1" spc="-75" dirty="0" smtClean="0"/>
              <a:t>2050-54 Africa (27 Countries) All-Sector Load </a:t>
            </a:r>
            <a:r>
              <a:rPr lang="en-US" sz="2400" b="1" spc="-75" dirty="0"/>
              <a:t>With </a:t>
            </a:r>
            <a:r>
              <a:rPr lang="en-US" sz="2400" b="1" spc="-75" dirty="0" smtClean="0"/>
              <a:t>100% WWS</a:t>
            </a:r>
            <a:endParaRPr lang="en-US" sz="2400" b="1" spc="-75" dirty="0"/>
          </a:p>
        </p:txBody>
      </p:sp>
      <p:sp>
        <p:nvSpPr>
          <p:cNvPr id="4" name="Rectangle 3"/>
          <p:cNvSpPr/>
          <p:nvPr/>
        </p:nvSpPr>
        <p:spPr>
          <a:xfrm>
            <a:off x="1" y="4063362"/>
            <a:ext cx="9144000" cy="830997"/>
          </a:xfrm>
          <a:prstGeom prst="rect">
            <a:avLst/>
          </a:prstGeom>
        </p:spPr>
        <p:txBody>
          <a:bodyPr wrap="square">
            <a:spAutoFit/>
          </a:bodyPr>
          <a:lstStyle/>
          <a:p>
            <a:r>
              <a:rPr lang="en-US" sz="2400" b="1" spc="-75" dirty="0" smtClean="0">
                <a:solidFill>
                  <a:srgbClr val="FF0000"/>
                </a:solidFill>
              </a:rPr>
              <a:t>Red = Energy supply</a:t>
            </a:r>
          </a:p>
          <a:p>
            <a:r>
              <a:rPr lang="en-US" sz="2400" b="1" spc="-75" dirty="0" smtClean="0">
                <a:solidFill>
                  <a:srgbClr val="0000FF"/>
                </a:solidFill>
              </a:rPr>
              <a:t>Blue = Energy demand + change in storage + losses + shedding</a:t>
            </a:r>
            <a:endParaRPr lang="en-US" sz="2400" dirty="0">
              <a:solidFill>
                <a:srgbClr val="0000FF"/>
              </a:solidFill>
            </a:endParaRPr>
          </a:p>
        </p:txBody>
      </p:sp>
      <p:pic>
        <p:nvPicPr>
          <p:cNvPr id="3" name="Picture 2"/>
          <p:cNvPicPr>
            <a:picLocks noChangeAspect="1"/>
          </p:cNvPicPr>
          <p:nvPr/>
        </p:nvPicPr>
        <p:blipFill>
          <a:blip r:embed="rId3"/>
          <a:stretch>
            <a:fillRect/>
          </a:stretch>
        </p:blipFill>
        <p:spPr>
          <a:xfrm>
            <a:off x="0" y="1358900"/>
            <a:ext cx="9144000" cy="2413000"/>
          </a:xfrm>
          <a:prstGeom prst="rect">
            <a:avLst/>
          </a:prstGeom>
        </p:spPr>
      </p:pic>
    </p:spTree>
    <p:extLst>
      <p:ext uri="{BB962C8B-B14F-4D97-AF65-F5344CB8AC3E}">
        <p14:creationId xmlns:p14="http://schemas.microsoft.com/office/powerpoint/2010/main" val="3879526997"/>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a:spLocks noChangeArrowheads="1"/>
          </p:cNvSpPr>
          <p:nvPr/>
        </p:nvSpPr>
        <p:spPr bwMode="auto">
          <a:xfrm>
            <a:off x="1" y="720341"/>
            <a:ext cx="9144000" cy="4514403"/>
          </a:xfrm>
          <a:prstGeom prst="rect">
            <a:avLst/>
          </a:prstGeom>
          <a:noFill/>
          <a:ln w="9525">
            <a:noFill/>
            <a:miter lim="800000"/>
            <a:headEnd/>
            <a:tailEnd/>
          </a:ln>
        </p:spPr>
        <p:txBody>
          <a:bodyPr wrap="square" lIns="81624" tIns="40812" rIns="81624" bIns="40812">
            <a:spAutoFit/>
          </a:bodyPr>
          <a:lstStyle/>
          <a:p>
            <a:pPr>
              <a:tabLst>
                <a:tab pos="3318744" algn="l"/>
                <a:tab pos="4059945" algn="l"/>
              </a:tabLst>
              <a:defRPr/>
            </a:pPr>
            <a:r>
              <a:rPr lang="en-US" sz="2400" spc="-75" dirty="0" smtClean="0">
                <a:solidFill>
                  <a:srgbClr val="008000"/>
                </a:solidFill>
                <a:cs typeface="Arial" charset="0"/>
              </a:rPr>
              <a:t>BAU </a:t>
            </a:r>
            <a:r>
              <a:rPr lang="en-US" sz="2400" spc="-75" dirty="0">
                <a:solidFill>
                  <a:srgbClr val="008000"/>
                </a:solidFill>
                <a:cs typeface="Arial" charset="0"/>
              </a:rPr>
              <a:t>electricity sector </a:t>
            </a:r>
            <a:r>
              <a:rPr lang="en-US" sz="2400" spc="-75" dirty="0" smtClean="0">
                <a:solidFill>
                  <a:srgbClr val="008000"/>
                </a:solidFill>
                <a:cs typeface="Arial" charset="0"/>
              </a:rPr>
              <a:t>cost (includes </a:t>
            </a:r>
            <a:r>
              <a:rPr lang="en-US" sz="2400" spc="-75" dirty="0" err="1">
                <a:solidFill>
                  <a:srgbClr val="008000"/>
                </a:solidFill>
                <a:cs typeface="Arial" charset="0"/>
              </a:rPr>
              <a:t>T&amp;D+storage</a:t>
            </a:r>
            <a:r>
              <a:rPr lang="en-US" sz="2400" spc="-75" dirty="0" smtClean="0">
                <a:solidFill>
                  <a:srgbClr val="008000"/>
                </a:solidFill>
                <a:cs typeface="Arial" charset="0"/>
              </a:rPr>
              <a:t>)</a:t>
            </a:r>
            <a:r>
              <a:rPr lang="en-US" sz="2400" spc="-75" dirty="0">
                <a:solidFill>
                  <a:srgbClr val="008000"/>
                </a:solidFill>
                <a:cs typeface="Arial" charset="0"/>
              </a:rPr>
              <a:t>	</a:t>
            </a:r>
            <a:r>
              <a:rPr lang="en-US" sz="2400" spc="-75" dirty="0" smtClean="0">
                <a:solidFill>
                  <a:srgbClr val="008000"/>
                </a:solidFill>
                <a:cs typeface="Arial" charset="0"/>
              </a:rPr>
              <a:t>  9.8 </a:t>
            </a:r>
            <a:r>
              <a:rPr lang="en-US" sz="2400" spc="-150" dirty="0" smtClean="0">
                <a:solidFill>
                  <a:srgbClr val="008000"/>
                </a:solidFill>
                <a:ea typeface="ＭＳ Ｐゴシック" pitchFamily="16" charset="-128"/>
                <a:cs typeface="ＭＳ Ｐゴシック" pitchFamily="16" charset="-128"/>
              </a:rPr>
              <a:t>¢</a:t>
            </a:r>
            <a:r>
              <a:rPr lang="en-US" sz="2400" spc="-150" dirty="0">
                <a:solidFill>
                  <a:srgbClr val="008000"/>
                </a:solidFill>
                <a:ea typeface="ＭＳ Ｐゴシック" pitchFamily="16" charset="-128"/>
                <a:cs typeface="ＭＳ Ｐゴシック" pitchFamily="16" charset="-128"/>
              </a:rPr>
              <a:t>/</a:t>
            </a:r>
            <a:r>
              <a:rPr lang="en-US" sz="2400" spc="-150" dirty="0" smtClean="0">
                <a:solidFill>
                  <a:srgbClr val="008000"/>
                </a:solidFill>
                <a:ea typeface="ＭＳ Ｐゴシック" pitchFamily="16" charset="-128"/>
                <a:cs typeface="ＭＳ Ｐゴシック" pitchFamily="16" charset="-128"/>
              </a:rPr>
              <a:t>kWh</a:t>
            </a:r>
            <a:endParaRPr lang="en-US" sz="2400" spc="-75" dirty="0">
              <a:solidFill>
                <a:srgbClr val="008000"/>
              </a:solidFill>
              <a:cs typeface="Arial" charset="0"/>
            </a:endParaRPr>
          </a:p>
          <a:p>
            <a:pPr>
              <a:tabLst>
                <a:tab pos="3318744" algn="l"/>
                <a:tab pos="4059945" algn="l"/>
              </a:tabLst>
              <a:defRPr/>
            </a:pPr>
            <a:r>
              <a:rPr lang="en-US" sz="2400" spc="-75" dirty="0" smtClean="0">
                <a:solidFill>
                  <a:srgbClr val="008000"/>
                </a:solidFill>
                <a:cs typeface="Arial" charset="0"/>
              </a:rPr>
              <a:t>BAU </a:t>
            </a:r>
            <a:r>
              <a:rPr lang="en-US" sz="2400" spc="-75" dirty="0">
                <a:solidFill>
                  <a:srgbClr val="008000"/>
                </a:solidFill>
                <a:cs typeface="Arial" charset="0"/>
              </a:rPr>
              <a:t>fuel health cost		</a:t>
            </a:r>
            <a:r>
              <a:rPr lang="en-US" sz="2400" spc="-75" dirty="0" smtClean="0">
                <a:solidFill>
                  <a:srgbClr val="008000"/>
                </a:solidFill>
                <a:cs typeface="Arial" charset="0"/>
              </a:rPr>
              <a:t>	</a:t>
            </a:r>
            <a:r>
              <a:rPr lang="en-US" sz="2400" spc="-75" dirty="0">
                <a:solidFill>
                  <a:srgbClr val="008000"/>
                </a:solidFill>
                <a:cs typeface="Arial" charset="0"/>
              </a:rPr>
              <a:t>							</a:t>
            </a:r>
            <a:r>
              <a:rPr lang="en-US" sz="2400" spc="-75" dirty="0" smtClean="0">
                <a:solidFill>
                  <a:srgbClr val="008000"/>
                </a:solidFill>
                <a:cs typeface="Arial" charset="0"/>
              </a:rPr>
              <a:t>12.7</a:t>
            </a:r>
          </a:p>
          <a:p>
            <a:pPr>
              <a:tabLst>
                <a:tab pos="3318744" algn="l"/>
                <a:tab pos="4059945" algn="l"/>
              </a:tabLst>
              <a:defRPr/>
            </a:pPr>
            <a:r>
              <a:rPr lang="en-US" sz="2400" u="sng" spc="-75" dirty="0" smtClean="0">
                <a:solidFill>
                  <a:srgbClr val="008000"/>
                </a:solidFill>
                <a:cs typeface="Arial" charset="0"/>
              </a:rPr>
              <a:t>BAU </a:t>
            </a:r>
            <a:r>
              <a:rPr lang="en-US" sz="2400" u="sng" spc="-75" dirty="0">
                <a:solidFill>
                  <a:srgbClr val="008000"/>
                </a:solidFill>
                <a:cs typeface="Arial" charset="0"/>
              </a:rPr>
              <a:t>fuel climate </a:t>
            </a:r>
            <a:r>
              <a:rPr lang="en-US" sz="2400" u="sng" spc="-75" dirty="0" smtClean="0">
                <a:solidFill>
                  <a:srgbClr val="008000"/>
                </a:solidFill>
                <a:cs typeface="Arial" charset="0"/>
              </a:rPr>
              <a:t>cost</a:t>
            </a:r>
            <a:r>
              <a:rPr lang="en-US" sz="2400" spc="-75" dirty="0">
                <a:solidFill>
                  <a:srgbClr val="008000"/>
                </a:solidFill>
                <a:cs typeface="Arial" charset="0"/>
              </a:rPr>
              <a:t>							</a:t>
            </a:r>
            <a:r>
              <a:rPr lang="en-US" sz="2400" spc="-75" dirty="0" smtClean="0">
                <a:solidFill>
                  <a:srgbClr val="008000"/>
                </a:solidFill>
                <a:cs typeface="Arial" charset="0"/>
              </a:rPr>
              <a:t>		</a:t>
            </a:r>
            <a:r>
              <a:rPr lang="en-US" sz="2400" spc="-75" dirty="0">
                <a:solidFill>
                  <a:srgbClr val="008000"/>
                </a:solidFill>
                <a:cs typeface="Arial" charset="0"/>
              </a:rPr>
              <a:t>	</a:t>
            </a:r>
            <a:r>
              <a:rPr lang="en-US" sz="2400" u="sng" spc="-75" dirty="0">
                <a:solidFill>
                  <a:srgbClr val="008000"/>
                </a:solidFill>
                <a:cs typeface="Arial" charset="0"/>
              </a:rPr>
              <a:t>15.8</a:t>
            </a:r>
          </a:p>
          <a:p>
            <a:pPr>
              <a:tabLst>
                <a:tab pos="3318744" algn="l"/>
                <a:tab pos="4059945" algn="l"/>
              </a:tabLst>
              <a:defRPr/>
            </a:pPr>
            <a:r>
              <a:rPr lang="en-US" sz="2400" spc="-75" dirty="0" smtClean="0">
                <a:solidFill>
                  <a:srgbClr val="008000"/>
                </a:solidFill>
                <a:cs typeface="Arial" charset="0"/>
              </a:rPr>
              <a:t>Total conventional </a:t>
            </a:r>
            <a:r>
              <a:rPr lang="en-US" sz="2400" spc="-75" dirty="0">
                <a:solidFill>
                  <a:srgbClr val="008000"/>
                </a:solidFill>
                <a:cs typeface="Arial" charset="0"/>
              </a:rPr>
              <a:t>fuel electricity </a:t>
            </a:r>
            <a:r>
              <a:rPr lang="en-US" sz="2400" spc="-75" dirty="0" smtClean="0">
                <a:solidFill>
                  <a:srgbClr val="008000"/>
                </a:solidFill>
                <a:cs typeface="Arial" charset="0"/>
              </a:rPr>
              <a:t>sector cost</a:t>
            </a:r>
            <a:r>
              <a:rPr lang="en-US" sz="2400" spc="-75" dirty="0">
                <a:solidFill>
                  <a:srgbClr val="008000"/>
                </a:solidFill>
                <a:cs typeface="Arial" charset="0"/>
              </a:rPr>
              <a:t>			</a:t>
            </a:r>
            <a:r>
              <a:rPr lang="en-US" sz="2400" spc="-75" dirty="0" smtClean="0">
                <a:solidFill>
                  <a:srgbClr val="008000"/>
                </a:solidFill>
                <a:cs typeface="Arial" charset="0"/>
              </a:rPr>
              <a:t>38.3 </a:t>
            </a:r>
            <a:r>
              <a:rPr lang="en-US" sz="2400" spc="-150" dirty="0" smtClean="0">
                <a:solidFill>
                  <a:srgbClr val="008000"/>
                </a:solidFill>
                <a:ea typeface="ＭＳ Ｐゴシック" pitchFamily="16" charset="-128"/>
                <a:cs typeface="ＭＳ Ｐゴシック" pitchFamily="16" charset="-128"/>
              </a:rPr>
              <a:t>¢</a:t>
            </a:r>
            <a:r>
              <a:rPr lang="en-US" sz="2400" spc="-150" dirty="0">
                <a:solidFill>
                  <a:srgbClr val="008000"/>
                </a:solidFill>
                <a:ea typeface="ＭＳ Ｐゴシック" pitchFamily="16" charset="-128"/>
                <a:cs typeface="ＭＳ Ｐゴシック" pitchFamily="16" charset="-128"/>
              </a:rPr>
              <a:t>/</a:t>
            </a:r>
            <a:r>
              <a:rPr lang="en-US" sz="2400" spc="-150" dirty="0" smtClean="0">
                <a:solidFill>
                  <a:srgbClr val="008000"/>
                </a:solidFill>
                <a:ea typeface="ＭＳ Ｐゴシック" pitchFamily="16" charset="-128"/>
                <a:cs typeface="ＭＳ Ｐゴシック" pitchFamily="16" charset="-128"/>
              </a:rPr>
              <a:t>kWh</a:t>
            </a:r>
            <a:endParaRPr lang="en-US" sz="2400" b="1" spc="-150" dirty="0"/>
          </a:p>
          <a:p>
            <a:pPr>
              <a:tabLst>
                <a:tab pos="3318744" algn="l"/>
                <a:tab pos="4059945" algn="l"/>
              </a:tabLst>
              <a:defRPr/>
            </a:pPr>
            <a:endParaRPr lang="en-US" sz="2400" spc="-75" dirty="0">
              <a:solidFill>
                <a:srgbClr val="008000"/>
              </a:solidFill>
              <a:cs typeface="Arial" charset="0"/>
            </a:endParaRPr>
          </a:p>
          <a:p>
            <a:pPr>
              <a:tabLst>
                <a:tab pos="3318744" algn="l"/>
                <a:tab pos="4059945" algn="l"/>
              </a:tabLst>
              <a:defRPr/>
            </a:pPr>
            <a:endParaRPr lang="en-US" sz="2400" spc="-75" dirty="0" smtClean="0">
              <a:solidFill>
                <a:srgbClr val="FF0000"/>
              </a:solidFill>
              <a:cs typeface="Arial" charset="0"/>
            </a:endParaRPr>
          </a:p>
          <a:p>
            <a:pPr>
              <a:tabLst>
                <a:tab pos="3318744" algn="l"/>
                <a:tab pos="4059945" algn="l"/>
              </a:tabLst>
              <a:defRPr/>
            </a:pPr>
            <a:r>
              <a:rPr lang="en-US" sz="2400" spc="-75" dirty="0" smtClean="0">
                <a:solidFill>
                  <a:srgbClr val="FF0000"/>
                </a:solidFill>
                <a:cs typeface="Arial" charset="0"/>
              </a:rPr>
              <a:t>WWS replacing BAU electricity sector only			  	  9.7 </a:t>
            </a:r>
            <a:r>
              <a:rPr lang="en-US" sz="2400" spc="-150" dirty="0" smtClean="0">
                <a:solidFill>
                  <a:srgbClr val="FF0000"/>
                </a:solidFill>
                <a:ea typeface="ＭＳ Ｐゴシック" pitchFamily="16" charset="-128"/>
                <a:cs typeface="ＭＳ Ｐゴシック" pitchFamily="16" charset="-128"/>
              </a:rPr>
              <a:t>¢</a:t>
            </a:r>
            <a:r>
              <a:rPr lang="en-US" sz="2400" spc="-150" dirty="0">
                <a:solidFill>
                  <a:srgbClr val="FF0000"/>
                </a:solidFill>
                <a:ea typeface="ＭＳ Ｐゴシック" pitchFamily="16" charset="-128"/>
                <a:cs typeface="ＭＳ Ｐゴシック" pitchFamily="16" charset="-128"/>
              </a:rPr>
              <a:t>/</a:t>
            </a:r>
            <a:r>
              <a:rPr lang="en-US" sz="2400" spc="-150" dirty="0" smtClean="0">
                <a:solidFill>
                  <a:srgbClr val="FF0000"/>
                </a:solidFill>
                <a:ea typeface="ＭＳ Ｐゴシック" pitchFamily="16" charset="-128"/>
                <a:cs typeface="ＭＳ Ｐゴシック" pitchFamily="16" charset="-128"/>
              </a:rPr>
              <a:t>kWh</a:t>
            </a:r>
            <a:endParaRPr lang="en-US" sz="2400" spc="-75" dirty="0" smtClean="0">
              <a:solidFill>
                <a:srgbClr val="FF0000"/>
              </a:solidFill>
              <a:cs typeface="Arial" charset="0"/>
            </a:endParaRPr>
          </a:p>
          <a:p>
            <a:pPr>
              <a:tabLst>
                <a:tab pos="3318744" algn="l"/>
                <a:tab pos="4059945" algn="l"/>
              </a:tabLst>
              <a:defRPr/>
            </a:pPr>
            <a:r>
              <a:rPr lang="en-US" sz="2400" spc="-75" dirty="0">
                <a:solidFill>
                  <a:srgbClr val="FF0000"/>
                </a:solidFill>
                <a:cs typeface="Arial" charset="0"/>
              </a:rPr>
              <a:t> </a:t>
            </a:r>
            <a:r>
              <a:rPr lang="en-US" sz="2400" spc="-75" dirty="0" smtClean="0">
                <a:solidFill>
                  <a:srgbClr val="FF0000"/>
                </a:solidFill>
                <a:cs typeface="Arial" charset="0"/>
              </a:rPr>
              <a:t> (includes </a:t>
            </a:r>
            <a:r>
              <a:rPr lang="en-US" sz="2400" spc="-75" dirty="0" err="1" smtClean="0">
                <a:solidFill>
                  <a:srgbClr val="FF0000"/>
                </a:solidFill>
                <a:cs typeface="Arial" charset="0"/>
              </a:rPr>
              <a:t>T&amp;D</a:t>
            </a:r>
            <a:r>
              <a:rPr lang="en-US" sz="2400" spc="-75" dirty="0" err="1">
                <a:solidFill>
                  <a:srgbClr val="FF0000"/>
                </a:solidFill>
                <a:cs typeface="Arial" charset="0"/>
              </a:rPr>
              <a:t>+</a:t>
            </a:r>
            <a:r>
              <a:rPr lang="en-US" sz="2400" spc="-75" dirty="0" err="1" smtClean="0">
                <a:solidFill>
                  <a:srgbClr val="FF0000"/>
                </a:solidFill>
                <a:cs typeface="Arial" charset="0"/>
              </a:rPr>
              <a:t>storage</a:t>
            </a:r>
            <a:r>
              <a:rPr lang="en-US" sz="2400" spc="-75" dirty="0" smtClean="0">
                <a:solidFill>
                  <a:srgbClr val="FF0000"/>
                </a:solidFill>
                <a:cs typeface="Arial" charset="0"/>
              </a:rPr>
              <a:t>)</a:t>
            </a:r>
          </a:p>
          <a:p>
            <a:pPr>
              <a:tabLst>
                <a:tab pos="3318744" algn="l"/>
                <a:tab pos="4059945" algn="l"/>
              </a:tabLst>
              <a:defRPr/>
            </a:pPr>
            <a:endParaRPr lang="en-US" sz="2400" spc="-75" dirty="0">
              <a:solidFill>
                <a:srgbClr val="FF0000"/>
              </a:solidFill>
              <a:cs typeface="Arial" charset="0"/>
            </a:endParaRPr>
          </a:p>
          <a:p>
            <a:pPr>
              <a:tabLst>
                <a:tab pos="3318744" algn="l"/>
                <a:tab pos="4059945" algn="l"/>
              </a:tabLst>
              <a:defRPr/>
            </a:pPr>
            <a:r>
              <a:rPr lang="en-US" sz="2400" spc="-75" dirty="0">
                <a:solidFill>
                  <a:srgbClr val="FF0000"/>
                </a:solidFill>
                <a:cs typeface="Arial" charset="0"/>
              </a:rPr>
              <a:t>WWS replacing all </a:t>
            </a:r>
            <a:r>
              <a:rPr lang="en-US" sz="2400" spc="-75" dirty="0" smtClean="0">
                <a:solidFill>
                  <a:srgbClr val="FF0000"/>
                </a:solidFill>
                <a:cs typeface="Arial" charset="0"/>
              </a:rPr>
              <a:t>BAU energy sectors</a:t>
            </a:r>
            <a:r>
              <a:rPr lang="en-US" sz="2400" spc="-75" dirty="0">
                <a:solidFill>
                  <a:srgbClr val="FF0000"/>
                </a:solidFill>
                <a:cs typeface="Arial" charset="0"/>
              </a:rPr>
              <a:t>					</a:t>
            </a:r>
            <a:r>
              <a:rPr lang="en-US" sz="2400" spc="-75" dirty="0" smtClean="0">
                <a:solidFill>
                  <a:srgbClr val="FF0000"/>
                </a:solidFill>
                <a:cs typeface="Arial" charset="0"/>
              </a:rPr>
              <a:t>10.6 </a:t>
            </a:r>
            <a:r>
              <a:rPr lang="en-US" sz="2400" spc="-150" dirty="0" smtClean="0">
                <a:solidFill>
                  <a:srgbClr val="FF0000"/>
                </a:solidFill>
                <a:ea typeface="ＭＳ Ｐゴシック" pitchFamily="16" charset="-128"/>
                <a:cs typeface="ＭＳ Ｐゴシック" pitchFamily="16" charset="-128"/>
              </a:rPr>
              <a:t>¢</a:t>
            </a:r>
            <a:r>
              <a:rPr lang="en-US" sz="2400" spc="-150" dirty="0">
                <a:solidFill>
                  <a:srgbClr val="FF0000"/>
                </a:solidFill>
                <a:ea typeface="ＭＳ Ｐゴシック" pitchFamily="16" charset="-128"/>
                <a:cs typeface="ＭＳ Ｐゴシック" pitchFamily="16" charset="-128"/>
              </a:rPr>
              <a:t>/</a:t>
            </a:r>
            <a:r>
              <a:rPr lang="en-US" sz="2400" spc="-150" dirty="0" smtClean="0">
                <a:solidFill>
                  <a:srgbClr val="FF0000"/>
                </a:solidFill>
                <a:ea typeface="ＭＳ Ｐゴシック" pitchFamily="16" charset="-128"/>
                <a:cs typeface="ＭＳ Ｐゴシック" pitchFamily="16" charset="-128"/>
              </a:rPr>
              <a:t>kWh</a:t>
            </a:r>
            <a:endParaRPr lang="en-US" sz="2400" spc="-75" dirty="0" smtClean="0">
              <a:solidFill>
                <a:srgbClr val="FF0000"/>
              </a:solidFill>
              <a:cs typeface="Arial" charset="0"/>
            </a:endParaRPr>
          </a:p>
          <a:p>
            <a:pPr>
              <a:tabLst>
                <a:tab pos="3318744" algn="l"/>
                <a:tab pos="4059945" algn="l"/>
              </a:tabLst>
              <a:defRPr/>
            </a:pPr>
            <a:endParaRPr lang="en-US" sz="2400" spc="-75" dirty="0">
              <a:solidFill>
                <a:srgbClr val="0000FF"/>
              </a:solidFill>
              <a:cs typeface="Arial" charset="0"/>
            </a:endParaRPr>
          </a:p>
          <a:p>
            <a:pPr>
              <a:tabLst>
                <a:tab pos="3318744" algn="l"/>
                <a:tab pos="4059945" algn="l"/>
              </a:tabLst>
              <a:defRPr/>
            </a:pPr>
            <a:r>
              <a:rPr lang="en-US" sz="2400" spc="-75" dirty="0">
                <a:solidFill>
                  <a:srgbClr val="0000FF"/>
                </a:solidFill>
                <a:cs typeface="Arial" charset="0"/>
              </a:rPr>
              <a:t>Similar cost per kWh but WWS uses </a:t>
            </a:r>
            <a:r>
              <a:rPr lang="en-US" sz="2400" spc="-75" dirty="0" smtClean="0">
                <a:solidFill>
                  <a:srgbClr val="0000FF"/>
                </a:solidFill>
                <a:cs typeface="Arial" charset="0"/>
              </a:rPr>
              <a:t>43-58% </a:t>
            </a:r>
            <a:r>
              <a:rPr lang="en-US" sz="2400" spc="-75" dirty="0">
                <a:solidFill>
                  <a:srgbClr val="0000FF"/>
                </a:solidFill>
                <a:cs typeface="Arial" charset="0"/>
              </a:rPr>
              <a:t>fewer </a:t>
            </a:r>
            <a:r>
              <a:rPr lang="en-US" sz="2400" spc="-75" dirty="0" smtClean="0">
                <a:solidFill>
                  <a:srgbClr val="0000FF"/>
                </a:solidFill>
                <a:cs typeface="Arial" charset="0"/>
              </a:rPr>
              <a:t>kWh</a:t>
            </a:r>
            <a:endParaRPr lang="en-US" sz="2400" spc="-75" dirty="0">
              <a:solidFill>
                <a:srgbClr val="0000FF"/>
              </a:solidFill>
              <a:cs typeface="Arial" charset="0"/>
            </a:endParaRPr>
          </a:p>
        </p:txBody>
      </p:sp>
      <p:sp>
        <p:nvSpPr>
          <p:cNvPr id="7" name="Rectangle 2"/>
          <p:cNvSpPr txBox="1">
            <a:spLocks noChangeArrowheads="1"/>
          </p:cNvSpPr>
          <p:nvPr/>
        </p:nvSpPr>
        <p:spPr>
          <a:xfrm>
            <a:off x="0" y="0"/>
            <a:ext cx="9144000" cy="604242"/>
          </a:xfrm>
          <a:prstGeom prst="rect">
            <a:avLst/>
          </a:prstGeom>
        </p:spPr>
        <p:txBody>
          <a:bodyPr lIns="81624" tIns="40812" rIns="81624" bIns="40812" anchor="b"/>
          <a:lstStyle>
            <a:lvl1pPr algn="ctr" defTabSz="1632844" rtl="0" eaLnBrk="1" latinLnBrk="0" hangingPunct="1">
              <a:spcBef>
                <a:spcPct val="0"/>
              </a:spcBef>
              <a:buNone/>
              <a:defRPr sz="8200" kern="1200">
                <a:solidFill>
                  <a:schemeClr val="accent1"/>
                </a:solidFill>
                <a:latin typeface="+mj-lt"/>
                <a:ea typeface="+mj-ea"/>
                <a:cs typeface="+mj-cs"/>
              </a:defRPr>
            </a:lvl1pPr>
          </a:lstStyle>
          <a:p>
            <a:pPr>
              <a:defRPr/>
            </a:pPr>
            <a:r>
              <a:rPr lang="en-US" sz="3600" b="1" spc="-150" dirty="0" smtClean="0">
                <a:ea typeface="ＭＳ Ｐゴシック" pitchFamily="16" charset="-128"/>
                <a:cs typeface="ＭＳ Ｐゴシック" pitchFamily="16" charset="-128"/>
              </a:rPr>
              <a:t>2050 139-Country WWS vs. BAU Cost</a:t>
            </a:r>
            <a:endParaRPr lang="en-US" sz="3600" b="1" spc="-150" dirty="0"/>
          </a:p>
        </p:txBody>
      </p:sp>
      <p:sp>
        <p:nvSpPr>
          <p:cNvPr id="41987" name="TextBox 9"/>
          <p:cNvSpPr txBox="1">
            <a:spLocks noChangeArrowheads="1"/>
          </p:cNvSpPr>
          <p:nvPr/>
        </p:nvSpPr>
        <p:spPr bwMode="auto">
          <a:xfrm>
            <a:off x="6248777" y="4876204"/>
            <a:ext cx="2895223" cy="267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1624" tIns="40812" rIns="81624" bIns="40812">
            <a:spAutoFit/>
          </a:bodyPr>
          <a:lstStyle>
            <a:lvl1pPr eaLnBrk="0" hangingPunct="0">
              <a:defRPr sz="4000">
                <a:solidFill>
                  <a:schemeClr val="tx1"/>
                </a:solidFill>
                <a:latin typeface="Arial" charset="0"/>
                <a:ea typeface="ＭＳ Ｐゴシック" charset="0"/>
                <a:cs typeface="ＭＳ Ｐゴシック" charset="0"/>
              </a:defRPr>
            </a:lvl1pPr>
            <a:lvl2pPr marL="742950" indent="-285750" eaLnBrk="0" hangingPunct="0">
              <a:defRPr sz="4000">
                <a:solidFill>
                  <a:schemeClr val="tx1"/>
                </a:solidFill>
                <a:latin typeface="Arial" charset="0"/>
                <a:ea typeface="ＭＳ Ｐゴシック" charset="0"/>
              </a:defRPr>
            </a:lvl2pPr>
            <a:lvl3pPr marL="1143000" indent="-228600" eaLnBrk="0" hangingPunct="0">
              <a:defRPr sz="4000">
                <a:solidFill>
                  <a:schemeClr val="tx1"/>
                </a:solidFill>
                <a:latin typeface="Arial" charset="0"/>
                <a:ea typeface="ＭＳ Ｐゴシック" charset="0"/>
              </a:defRPr>
            </a:lvl3pPr>
            <a:lvl4pPr marL="1600200" indent="-228600" eaLnBrk="0" hangingPunct="0">
              <a:defRPr sz="4000">
                <a:solidFill>
                  <a:schemeClr val="tx1"/>
                </a:solidFill>
                <a:latin typeface="Arial" charset="0"/>
                <a:ea typeface="ＭＳ Ｐゴシック" charset="0"/>
              </a:defRPr>
            </a:lvl4pPr>
            <a:lvl5pPr marL="2057400" indent="-228600" eaLnBrk="0" hangingPunct="0">
              <a:defRPr sz="4000">
                <a:solidFill>
                  <a:schemeClr val="tx1"/>
                </a:solidFill>
                <a:latin typeface="Arial" charset="0"/>
                <a:ea typeface="ＭＳ Ｐゴシック" charset="0"/>
              </a:defRPr>
            </a:lvl5pPr>
            <a:lvl6pPr marL="2514600" indent="-228600" defTabSz="2058988" eaLnBrk="0" fontAlgn="base" hangingPunct="0">
              <a:spcBef>
                <a:spcPct val="0"/>
              </a:spcBef>
              <a:spcAft>
                <a:spcPct val="0"/>
              </a:spcAft>
              <a:defRPr sz="4000">
                <a:solidFill>
                  <a:schemeClr val="tx1"/>
                </a:solidFill>
                <a:latin typeface="Arial" charset="0"/>
                <a:ea typeface="ＭＳ Ｐゴシック" charset="0"/>
              </a:defRPr>
            </a:lvl6pPr>
            <a:lvl7pPr marL="2971800" indent="-228600" defTabSz="2058988" eaLnBrk="0" fontAlgn="base" hangingPunct="0">
              <a:spcBef>
                <a:spcPct val="0"/>
              </a:spcBef>
              <a:spcAft>
                <a:spcPct val="0"/>
              </a:spcAft>
              <a:defRPr sz="4000">
                <a:solidFill>
                  <a:schemeClr val="tx1"/>
                </a:solidFill>
                <a:latin typeface="Arial" charset="0"/>
                <a:ea typeface="ＭＳ Ｐゴシック" charset="0"/>
              </a:defRPr>
            </a:lvl7pPr>
            <a:lvl8pPr marL="3429000" indent="-228600" defTabSz="2058988" eaLnBrk="0" fontAlgn="base" hangingPunct="0">
              <a:spcBef>
                <a:spcPct val="0"/>
              </a:spcBef>
              <a:spcAft>
                <a:spcPct val="0"/>
              </a:spcAft>
              <a:defRPr sz="4000">
                <a:solidFill>
                  <a:schemeClr val="tx1"/>
                </a:solidFill>
                <a:latin typeface="Arial" charset="0"/>
                <a:ea typeface="ＭＳ Ｐゴシック" charset="0"/>
              </a:defRPr>
            </a:lvl8pPr>
            <a:lvl9pPr marL="3886200" indent="-228600" defTabSz="2058988" eaLnBrk="0" fontAlgn="base" hangingPunct="0">
              <a:spcBef>
                <a:spcPct val="0"/>
              </a:spcBef>
              <a:spcAft>
                <a:spcPct val="0"/>
              </a:spcAft>
              <a:defRPr sz="4000">
                <a:solidFill>
                  <a:schemeClr val="tx1"/>
                </a:solidFill>
                <a:latin typeface="Arial" charset="0"/>
                <a:ea typeface="ＭＳ Ｐゴシック" charset="0"/>
              </a:defRPr>
            </a:lvl9pPr>
          </a:lstStyle>
          <a:p>
            <a:pPr algn="r"/>
            <a:r>
              <a:rPr lang="en-US" sz="1200" spc="-75" dirty="0"/>
              <a:t>Jacobson et </a:t>
            </a:r>
            <a:r>
              <a:rPr lang="en-US" sz="1200" spc="-75" dirty="0" smtClean="0"/>
              <a:t>al. (2018)</a:t>
            </a:r>
            <a:endParaRPr lang="en-US" sz="1200" spc="-75" dirty="0"/>
          </a:p>
        </p:txBody>
      </p:sp>
    </p:spTree>
    <p:extLst>
      <p:ext uri="{BB962C8B-B14F-4D97-AF65-F5344CB8AC3E}">
        <p14:creationId xmlns:p14="http://schemas.microsoft.com/office/powerpoint/2010/main" val="3410096008"/>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ChangeArrowheads="1"/>
          </p:cNvSpPr>
          <p:nvPr/>
        </p:nvSpPr>
        <p:spPr bwMode="auto">
          <a:xfrm>
            <a:off x="0" y="170196"/>
            <a:ext cx="9143999" cy="5053030"/>
          </a:xfrm>
          <a:prstGeom prst="rect">
            <a:avLst/>
          </a:prstGeom>
          <a:noFill/>
          <a:ln w="9525">
            <a:noFill/>
            <a:miter lim="800000"/>
            <a:headEnd/>
            <a:tailEnd/>
          </a:ln>
        </p:spPr>
        <p:txBody>
          <a:bodyPr wrap="square" lIns="81642" tIns="40821" rIns="81642" bIns="40821">
            <a:prstTxWarp prst="textNoShape">
              <a:avLst/>
            </a:prstTxWarp>
            <a:spAutoFit/>
          </a:bodyPr>
          <a:lstStyle/>
          <a:p>
            <a:pPr marL="262220" algn="ctr">
              <a:lnSpc>
                <a:spcPct val="110000"/>
              </a:lnSpc>
              <a:tabLst>
                <a:tab pos="2041055" algn="l"/>
                <a:tab pos="4440713" algn="l"/>
              </a:tabLst>
            </a:pPr>
            <a:r>
              <a:rPr lang="en-US" sz="3200" b="1" spc="-75" dirty="0" smtClean="0">
                <a:solidFill>
                  <a:srgbClr val="3F5B03"/>
                </a:solidFill>
                <a:sym typeface="Wingdings"/>
              </a:rPr>
              <a:t>Public Opinion Survey</a:t>
            </a:r>
            <a:endParaRPr lang="en-US" sz="3200" b="1" spc="-75" dirty="0">
              <a:solidFill>
                <a:srgbClr val="3F5B03"/>
              </a:solidFill>
              <a:sym typeface="Wingdings"/>
            </a:endParaRPr>
          </a:p>
          <a:p>
            <a:pPr marL="262220">
              <a:lnSpc>
                <a:spcPct val="110000"/>
              </a:lnSpc>
              <a:tabLst>
                <a:tab pos="2041055" algn="l"/>
                <a:tab pos="4440713" algn="l"/>
              </a:tabLst>
            </a:pPr>
            <a:endParaRPr lang="en-US" sz="2200" b="1" spc="-75" dirty="0">
              <a:solidFill>
                <a:srgbClr val="FF0000"/>
              </a:solidFill>
              <a:sym typeface="Wingdings"/>
            </a:endParaRPr>
          </a:p>
          <a:p>
            <a:pPr marL="262220">
              <a:lnSpc>
                <a:spcPct val="110000"/>
              </a:lnSpc>
              <a:tabLst>
                <a:tab pos="2041055" algn="l"/>
                <a:tab pos="4440713" algn="l"/>
              </a:tabLst>
            </a:pPr>
            <a:r>
              <a:rPr lang="en-US" sz="2400" b="1" spc="-75" dirty="0" smtClean="0">
                <a:solidFill>
                  <a:srgbClr val="FF0000"/>
                </a:solidFill>
                <a:sym typeface="Wingdings"/>
              </a:rPr>
              <a:t>26,000 people in 13 countries November 2017</a:t>
            </a:r>
          </a:p>
          <a:p>
            <a:pPr marL="262220">
              <a:lnSpc>
                <a:spcPct val="110000"/>
              </a:lnSpc>
              <a:tabLst>
                <a:tab pos="2041055" algn="l"/>
                <a:tab pos="4440713" algn="l"/>
              </a:tabLst>
            </a:pPr>
            <a:r>
              <a:rPr lang="en-US" sz="2400" b="1" spc="-75" dirty="0" smtClean="0">
                <a:solidFill>
                  <a:srgbClr val="0000FF"/>
                </a:solidFill>
                <a:sym typeface="Wingdings"/>
              </a:rPr>
              <a:t>Canada, China, Denmark, France, Germany Netherlands, Poland, South Korea, Sweden, Taiwan, UK, USA</a:t>
            </a:r>
          </a:p>
          <a:p>
            <a:pPr marL="262220">
              <a:lnSpc>
                <a:spcPct val="110000"/>
              </a:lnSpc>
              <a:tabLst>
                <a:tab pos="2041055" algn="l"/>
                <a:tab pos="4440713" algn="l"/>
              </a:tabLst>
            </a:pPr>
            <a:endParaRPr lang="en-US" sz="2400" b="1" spc="-75" dirty="0" smtClean="0">
              <a:solidFill>
                <a:srgbClr val="0000FF"/>
              </a:solidFill>
              <a:sym typeface="Wingdings"/>
            </a:endParaRPr>
          </a:p>
          <a:p>
            <a:pPr marL="262220">
              <a:lnSpc>
                <a:spcPct val="110000"/>
              </a:lnSpc>
              <a:tabLst>
                <a:tab pos="2041055" algn="l"/>
                <a:tab pos="4440713" algn="l"/>
              </a:tabLst>
            </a:pPr>
            <a:r>
              <a:rPr lang="en-US" sz="2400" b="1" spc="-75" dirty="0" smtClean="0">
                <a:solidFill>
                  <a:srgbClr val="FF0000"/>
                </a:solidFill>
                <a:sym typeface="Wingdings"/>
              </a:rPr>
              <a:t>82% want a world with 100% renewable energy</a:t>
            </a:r>
          </a:p>
          <a:p>
            <a:pPr marL="262220">
              <a:lnSpc>
                <a:spcPct val="110000"/>
              </a:lnSpc>
              <a:tabLst>
                <a:tab pos="2041055" algn="l"/>
                <a:tab pos="4440713" algn="l"/>
              </a:tabLst>
            </a:pPr>
            <a:r>
              <a:rPr lang="en-US" sz="2400" b="1" spc="-75" dirty="0" smtClean="0">
                <a:solidFill>
                  <a:srgbClr val="FF0000"/>
                </a:solidFill>
                <a:sym typeface="Wingdings"/>
              </a:rPr>
              <a:t>66% believe climate change is a global challenge</a:t>
            </a:r>
          </a:p>
          <a:p>
            <a:pPr marL="262220">
              <a:lnSpc>
                <a:spcPct val="110000"/>
              </a:lnSpc>
              <a:tabLst>
                <a:tab pos="2041055" algn="l"/>
                <a:tab pos="4440713" algn="l"/>
              </a:tabLst>
            </a:pPr>
            <a:r>
              <a:rPr lang="en-US" sz="2400" b="1" spc="-75" dirty="0" smtClean="0">
                <a:solidFill>
                  <a:srgbClr val="FF0000"/>
                </a:solidFill>
                <a:sym typeface="Wingdings"/>
              </a:rPr>
              <a:t>69% say renewables make countries more energy independent</a:t>
            </a:r>
          </a:p>
          <a:p>
            <a:pPr marL="262220">
              <a:lnSpc>
                <a:spcPct val="110000"/>
              </a:lnSpc>
              <a:tabLst>
                <a:tab pos="2041055" algn="l"/>
                <a:tab pos="4440713" algn="l"/>
              </a:tabLst>
            </a:pPr>
            <a:r>
              <a:rPr lang="en-US" sz="2400" b="1" spc="-75" dirty="0" smtClean="0">
                <a:solidFill>
                  <a:srgbClr val="FF0000"/>
                </a:solidFill>
                <a:sym typeface="Wingdings"/>
              </a:rPr>
              <a:t>73% say renewables will boost economic growth</a:t>
            </a:r>
            <a:endParaRPr lang="en-US" sz="2400" b="1" spc="-75" dirty="0">
              <a:solidFill>
                <a:srgbClr val="FF0000"/>
              </a:solidFill>
              <a:sym typeface="Wingdings"/>
            </a:endParaRPr>
          </a:p>
          <a:p>
            <a:pPr marL="262220">
              <a:lnSpc>
                <a:spcPct val="110000"/>
              </a:lnSpc>
              <a:tabLst>
                <a:tab pos="2041055" algn="l"/>
                <a:tab pos="4440713" algn="l"/>
              </a:tabLst>
            </a:pPr>
            <a:endParaRPr lang="en-US" sz="2400" b="1" spc="-75" dirty="0">
              <a:solidFill>
                <a:srgbClr val="FF0000"/>
              </a:solidFill>
              <a:sym typeface="Wingdings"/>
            </a:endParaRPr>
          </a:p>
          <a:p>
            <a:pPr marL="262220">
              <a:lnSpc>
                <a:spcPct val="110000"/>
              </a:lnSpc>
              <a:tabLst>
                <a:tab pos="2041055" algn="l"/>
                <a:tab pos="4440713" algn="l"/>
              </a:tabLst>
            </a:pPr>
            <a:r>
              <a:rPr lang="en-US" sz="2400" b="1" spc="-75" dirty="0" smtClean="0">
                <a:sym typeface="Wingdings"/>
              </a:rPr>
              <a:t>https</a:t>
            </a:r>
            <a:r>
              <a:rPr lang="en-US" sz="2400" b="1" spc="-75" dirty="0">
                <a:sym typeface="Wingdings"/>
              </a:rPr>
              <a:t>://</a:t>
            </a:r>
            <a:r>
              <a:rPr lang="en-US" sz="2400" b="1" spc="-75" dirty="0" err="1">
                <a:sym typeface="Wingdings"/>
              </a:rPr>
              <a:t>orsted.com</a:t>
            </a:r>
            <a:r>
              <a:rPr lang="en-US" sz="2400" b="1" spc="-75" dirty="0">
                <a:sym typeface="Wingdings"/>
              </a:rPr>
              <a:t>/en/Barometer</a:t>
            </a:r>
            <a:endParaRPr lang="en-US" sz="2000" spc="-75" dirty="0">
              <a:sym typeface="Wingdings"/>
            </a:endParaRPr>
          </a:p>
        </p:txBody>
      </p:sp>
    </p:spTree>
    <p:extLst>
      <p:ext uri="{BB962C8B-B14F-4D97-AF65-F5344CB8AC3E}">
        <p14:creationId xmlns:p14="http://schemas.microsoft.com/office/powerpoint/2010/main" val="1467779601"/>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742084" y="746788"/>
            <a:ext cx="7757530" cy="4396712"/>
          </a:xfrm>
          <a:prstGeom prst="rect">
            <a:avLst/>
          </a:prstGeom>
        </p:spPr>
      </p:pic>
      <p:sp>
        <p:nvSpPr>
          <p:cNvPr id="5" name="Rectangle 4"/>
          <p:cNvSpPr/>
          <p:nvPr/>
        </p:nvSpPr>
        <p:spPr>
          <a:xfrm>
            <a:off x="215784" y="0"/>
            <a:ext cx="8928216" cy="584776"/>
          </a:xfrm>
          <a:prstGeom prst="rect">
            <a:avLst/>
          </a:prstGeom>
        </p:spPr>
        <p:txBody>
          <a:bodyPr wrap="square">
            <a:spAutoFit/>
          </a:bodyPr>
          <a:lstStyle/>
          <a:p>
            <a:r>
              <a:rPr lang="en-US" b="1" spc="-75" dirty="0" smtClean="0">
                <a:solidFill>
                  <a:srgbClr val="FF0000"/>
                </a:solidFill>
                <a:sym typeface="Wingdings"/>
              </a:rPr>
              <a:t>Do you support or oppose powering all energy in the U.S. entirely by clean and renewable sources like wind, solar, and hydroelectric by 2050? That means homes, businesses, cars,  trucks.</a:t>
            </a:r>
            <a:endParaRPr lang="en-US" dirty="0"/>
          </a:p>
        </p:txBody>
      </p:sp>
    </p:spTree>
    <p:extLst>
      <p:ext uri="{BB962C8B-B14F-4D97-AF65-F5344CB8AC3E}">
        <p14:creationId xmlns:p14="http://schemas.microsoft.com/office/powerpoint/2010/main" val="2596876703"/>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ChangeArrowheads="1"/>
          </p:cNvSpPr>
          <p:nvPr/>
        </p:nvSpPr>
        <p:spPr bwMode="auto">
          <a:xfrm>
            <a:off x="0" y="170196"/>
            <a:ext cx="9143999" cy="5290019"/>
          </a:xfrm>
          <a:prstGeom prst="rect">
            <a:avLst/>
          </a:prstGeom>
          <a:noFill/>
          <a:ln w="9525">
            <a:noFill/>
            <a:miter lim="800000"/>
            <a:headEnd/>
            <a:tailEnd/>
          </a:ln>
        </p:spPr>
        <p:txBody>
          <a:bodyPr wrap="square" lIns="81642" tIns="40821" rIns="81642" bIns="40821">
            <a:prstTxWarp prst="textNoShape">
              <a:avLst/>
            </a:prstTxWarp>
            <a:spAutoFit/>
          </a:bodyPr>
          <a:lstStyle/>
          <a:p>
            <a:pPr marL="262220">
              <a:lnSpc>
                <a:spcPct val="110000"/>
              </a:lnSpc>
              <a:tabLst>
                <a:tab pos="2041055" algn="l"/>
                <a:tab pos="4440713" algn="l"/>
              </a:tabLst>
            </a:pPr>
            <a:r>
              <a:rPr lang="en-US" sz="2000" b="1" dirty="0" smtClean="0"/>
              <a:t> </a:t>
            </a:r>
          </a:p>
          <a:p>
            <a:pPr marL="262220">
              <a:lnSpc>
                <a:spcPct val="110000"/>
              </a:lnSpc>
              <a:tabLst>
                <a:tab pos="2041055" algn="l"/>
                <a:tab pos="4440713" algn="l"/>
              </a:tabLst>
            </a:pPr>
            <a:r>
              <a:rPr lang="en-US" sz="2400" b="1" dirty="0" smtClean="0">
                <a:solidFill>
                  <a:srgbClr val="FF0000"/>
                </a:solidFill>
              </a:rPr>
              <a:t>“…United </a:t>
            </a:r>
            <a:r>
              <a:rPr lang="en-US" sz="2400" b="1" dirty="0">
                <a:solidFill>
                  <a:srgbClr val="FF0000"/>
                </a:solidFill>
              </a:rPr>
              <a:t>States should support a transition </a:t>
            </a:r>
            <a:r>
              <a:rPr lang="en-US" sz="2400" b="1" dirty="0" smtClean="0">
                <a:solidFill>
                  <a:srgbClr val="FF0000"/>
                </a:solidFill>
              </a:rPr>
              <a:t>to…100 </a:t>
            </a:r>
            <a:r>
              <a:rPr lang="en-US" sz="2400" b="1" dirty="0">
                <a:solidFill>
                  <a:srgbClr val="FF0000"/>
                </a:solidFill>
              </a:rPr>
              <a:t>percent clean renewable </a:t>
            </a:r>
            <a:r>
              <a:rPr lang="en-US" sz="2400" b="1" dirty="0" smtClean="0">
                <a:solidFill>
                  <a:srgbClr val="FF0000"/>
                </a:solidFill>
              </a:rPr>
              <a:t>energy,…”</a:t>
            </a:r>
            <a:endParaRPr lang="en-US" sz="2400" b="1" spc="-75" dirty="0">
              <a:solidFill>
                <a:srgbClr val="FF0000"/>
              </a:solidFill>
              <a:sym typeface="Wingdings"/>
            </a:endParaRPr>
          </a:p>
          <a:p>
            <a:pPr marL="262220" algn="ctr">
              <a:lnSpc>
                <a:spcPct val="110000"/>
              </a:lnSpc>
              <a:tabLst>
                <a:tab pos="2041055" algn="l"/>
                <a:tab pos="4440713" algn="l"/>
              </a:tabLst>
            </a:pPr>
            <a:r>
              <a:rPr lang="en-US" sz="2400" b="1" spc="-75" dirty="0" smtClean="0">
                <a:solidFill>
                  <a:srgbClr val="3F5B03"/>
                </a:solidFill>
                <a:sym typeface="Wingdings"/>
              </a:rPr>
              <a:t>Senate Resolution S.Res.632 (8 co-sponsors)</a:t>
            </a:r>
            <a:endParaRPr lang="en-US" sz="2400" b="1" spc="-75" dirty="0">
              <a:solidFill>
                <a:srgbClr val="3F5B03"/>
              </a:solidFill>
              <a:sym typeface="Wingdings"/>
            </a:endParaRPr>
          </a:p>
          <a:p>
            <a:pPr marL="262220">
              <a:lnSpc>
                <a:spcPct val="110000"/>
              </a:lnSpc>
              <a:tabLst>
                <a:tab pos="2041055" algn="l"/>
                <a:tab pos="4440713" algn="l"/>
              </a:tabLst>
            </a:pPr>
            <a:r>
              <a:rPr lang="en-US" sz="2400" b="1" spc="-75" dirty="0" smtClean="0">
                <a:solidFill>
                  <a:srgbClr val="FF0000"/>
                </a:solidFill>
                <a:sym typeface="Wingdings"/>
              </a:rPr>
              <a:t>“A resolution supporting a transition to 100% clean, renewable energy…”</a:t>
            </a:r>
            <a:endParaRPr lang="en-US" sz="2400" b="1" spc="-75" dirty="0" smtClean="0">
              <a:solidFill>
                <a:schemeClr val="accent1"/>
              </a:solidFill>
              <a:sym typeface="Wingdings"/>
            </a:endParaRPr>
          </a:p>
          <a:p>
            <a:pPr marL="262220" algn="ctr">
              <a:lnSpc>
                <a:spcPct val="110000"/>
              </a:lnSpc>
              <a:tabLst>
                <a:tab pos="2041055" algn="l"/>
                <a:tab pos="4440713" algn="l"/>
              </a:tabLst>
            </a:pPr>
            <a:r>
              <a:rPr lang="en-US" sz="2400" b="1" spc="-75" dirty="0" smtClean="0">
                <a:solidFill>
                  <a:srgbClr val="3F5B03"/>
                </a:solidFill>
                <a:sym typeface="Wingdings"/>
              </a:rPr>
              <a:t>Senate Bill S.987 (5 co-sponsors)</a:t>
            </a:r>
          </a:p>
          <a:p>
            <a:pPr marL="262220">
              <a:lnSpc>
                <a:spcPct val="110000"/>
              </a:lnSpc>
              <a:tabLst>
                <a:tab pos="2041055" algn="l"/>
                <a:tab pos="4440713" algn="l"/>
              </a:tabLst>
            </a:pPr>
            <a:r>
              <a:rPr lang="en-US" sz="2400" b="1" spc="-75" dirty="0" smtClean="0">
                <a:solidFill>
                  <a:srgbClr val="FF0000"/>
                </a:solidFill>
                <a:sym typeface="Wingdings"/>
              </a:rPr>
              <a:t>“A bill to transition away from fossil fuel sources to 100 percent clean and renewable energy by 2050”</a:t>
            </a:r>
          </a:p>
          <a:p>
            <a:pPr marL="262220" algn="ctr">
              <a:lnSpc>
                <a:spcPct val="110000"/>
              </a:lnSpc>
              <a:tabLst>
                <a:tab pos="2041055" algn="l"/>
                <a:tab pos="4440713" algn="l"/>
              </a:tabLst>
            </a:pPr>
            <a:r>
              <a:rPr lang="en-US" sz="2400" b="1" spc="-75" dirty="0" smtClean="0">
                <a:solidFill>
                  <a:srgbClr val="3F5B03"/>
                </a:solidFill>
                <a:sym typeface="Wingdings"/>
              </a:rPr>
              <a:t>U.S. House Bill H.R.3314 (36 </a:t>
            </a:r>
            <a:r>
              <a:rPr lang="en-US" sz="2400" b="1" spc="-75" dirty="0">
                <a:solidFill>
                  <a:srgbClr val="3F5B03"/>
                </a:solidFill>
                <a:sym typeface="Wingdings"/>
              </a:rPr>
              <a:t>co-</a:t>
            </a:r>
            <a:r>
              <a:rPr lang="en-US" sz="2400" b="1" spc="-75" dirty="0" err="1" smtClean="0">
                <a:solidFill>
                  <a:srgbClr val="3F5B03"/>
                </a:solidFill>
                <a:sym typeface="Wingdings"/>
              </a:rPr>
              <a:t>sp</a:t>
            </a:r>
            <a:r>
              <a:rPr lang="en-US" sz="2400" b="1" spc="-75" dirty="0" smtClean="0">
                <a:solidFill>
                  <a:srgbClr val="3F5B03"/>
                </a:solidFill>
                <a:sym typeface="Wingdings"/>
              </a:rPr>
              <a:t>) and 3671 (44 co-</a:t>
            </a:r>
            <a:r>
              <a:rPr lang="en-US" sz="2400" b="1" spc="-75" dirty="0" err="1" smtClean="0">
                <a:solidFill>
                  <a:srgbClr val="3F5B03"/>
                </a:solidFill>
                <a:sym typeface="Wingdings"/>
              </a:rPr>
              <a:t>sp</a:t>
            </a:r>
            <a:r>
              <a:rPr lang="en-US" sz="2400" b="1" spc="-75" dirty="0" smtClean="0">
                <a:solidFill>
                  <a:srgbClr val="3F5B03"/>
                </a:solidFill>
                <a:sym typeface="Wingdings"/>
              </a:rPr>
              <a:t>)</a:t>
            </a:r>
            <a:endParaRPr lang="en-US" sz="2400" b="1" spc="-75" dirty="0">
              <a:solidFill>
                <a:srgbClr val="3F5B03"/>
              </a:solidFill>
              <a:sym typeface="Wingdings"/>
            </a:endParaRPr>
          </a:p>
          <a:p>
            <a:pPr marL="262220">
              <a:lnSpc>
                <a:spcPct val="110000"/>
              </a:lnSpc>
              <a:tabLst>
                <a:tab pos="2041055" algn="l"/>
                <a:tab pos="4440713" algn="l"/>
              </a:tabLst>
            </a:pPr>
            <a:r>
              <a:rPr lang="en-US" sz="2400" b="1" spc="-75" dirty="0" smtClean="0">
                <a:solidFill>
                  <a:srgbClr val="FF0000"/>
                </a:solidFill>
                <a:sym typeface="Wingdings"/>
              </a:rPr>
              <a:t>“</a:t>
            </a:r>
            <a:r>
              <a:rPr lang="en-US" sz="2400" b="1" dirty="0" smtClean="0">
                <a:solidFill>
                  <a:srgbClr val="FF0000"/>
                </a:solidFill>
                <a:sym typeface="Wingdings"/>
              </a:rPr>
              <a:t>…</a:t>
            </a:r>
            <a:r>
              <a:rPr lang="en-US" sz="2400" b="1" dirty="0" smtClean="0">
                <a:solidFill>
                  <a:srgbClr val="FF0000"/>
                </a:solidFill>
              </a:rPr>
              <a:t>toward </a:t>
            </a:r>
            <a:r>
              <a:rPr lang="en-US" sz="2400" b="1" dirty="0">
                <a:solidFill>
                  <a:srgbClr val="FF0000"/>
                </a:solidFill>
              </a:rPr>
              <a:t>100% clean and renewable energy by </a:t>
            </a:r>
            <a:r>
              <a:rPr lang="en-US" sz="2400" b="1" dirty="0" smtClean="0">
                <a:solidFill>
                  <a:srgbClr val="FF0000"/>
                </a:solidFill>
              </a:rPr>
              <a:t>2050</a:t>
            </a:r>
            <a:r>
              <a:rPr lang="en-US" sz="2400" b="1" spc="-75" dirty="0" smtClean="0">
                <a:solidFill>
                  <a:srgbClr val="FF0000"/>
                </a:solidFill>
                <a:sym typeface="Wingdings"/>
              </a:rPr>
              <a:t>”</a:t>
            </a:r>
          </a:p>
          <a:p>
            <a:pPr marL="262220">
              <a:lnSpc>
                <a:spcPct val="110000"/>
              </a:lnSpc>
              <a:tabLst>
                <a:tab pos="2041055" algn="l"/>
                <a:tab pos="4440713" algn="l"/>
              </a:tabLst>
            </a:pPr>
            <a:r>
              <a:rPr lang="en-US" sz="2400" b="1" spc="-75" dirty="0">
                <a:solidFill>
                  <a:srgbClr val="FF0000"/>
                </a:solidFill>
                <a:sym typeface="Wingdings"/>
              </a:rPr>
              <a:t>“</a:t>
            </a:r>
            <a:r>
              <a:rPr lang="en-US" sz="2400" b="1" dirty="0">
                <a:solidFill>
                  <a:srgbClr val="FF0000"/>
                </a:solidFill>
                <a:sym typeface="Wingdings"/>
              </a:rPr>
              <a:t>…</a:t>
            </a:r>
            <a:r>
              <a:rPr lang="en-US" sz="2400" b="1" dirty="0" smtClean="0">
                <a:solidFill>
                  <a:srgbClr val="FF0000"/>
                </a:solidFill>
              </a:rPr>
              <a:t>to </a:t>
            </a:r>
            <a:r>
              <a:rPr lang="en-US" sz="2400" b="1" dirty="0">
                <a:solidFill>
                  <a:srgbClr val="FF0000"/>
                </a:solidFill>
              </a:rPr>
              <a:t>100% </a:t>
            </a:r>
            <a:r>
              <a:rPr lang="en-US" sz="2400" b="1" dirty="0" smtClean="0">
                <a:solidFill>
                  <a:srgbClr val="FF0000"/>
                </a:solidFill>
              </a:rPr>
              <a:t>clean (WWS) energy and efficiency </a:t>
            </a:r>
            <a:r>
              <a:rPr lang="en-US" sz="2400" b="1" dirty="0">
                <a:solidFill>
                  <a:srgbClr val="FF0000"/>
                </a:solidFill>
              </a:rPr>
              <a:t>by </a:t>
            </a:r>
            <a:r>
              <a:rPr lang="en-US" sz="2400" b="1" dirty="0" smtClean="0">
                <a:solidFill>
                  <a:srgbClr val="FF0000"/>
                </a:solidFill>
              </a:rPr>
              <a:t>2035</a:t>
            </a:r>
            <a:r>
              <a:rPr lang="en-US" sz="2400" b="1" spc="-75" dirty="0" smtClean="0">
                <a:solidFill>
                  <a:srgbClr val="FF0000"/>
                </a:solidFill>
                <a:sym typeface="Wingdings"/>
              </a:rPr>
              <a:t>”</a:t>
            </a:r>
            <a:endParaRPr lang="en-US" sz="2400" spc="-75" dirty="0">
              <a:solidFill>
                <a:srgbClr val="FF0000"/>
              </a:solidFill>
              <a:sym typeface="Wingdings"/>
            </a:endParaRPr>
          </a:p>
          <a:p>
            <a:pPr marL="262220">
              <a:lnSpc>
                <a:spcPct val="110000"/>
              </a:lnSpc>
              <a:tabLst>
                <a:tab pos="2041055" algn="l"/>
                <a:tab pos="4440713" algn="l"/>
              </a:tabLst>
            </a:pPr>
            <a:endParaRPr lang="en-US" sz="2400" spc="-75" dirty="0">
              <a:solidFill>
                <a:srgbClr val="FF0000"/>
              </a:solidFill>
              <a:sym typeface="Wingdings"/>
            </a:endParaRPr>
          </a:p>
        </p:txBody>
      </p:sp>
      <p:sp>
        <p:nvSpPr>
          <p:cNvPr id="5" name="Rectangle 2"/>
          <p:cNvSpPr txBox="1">
            <a:spLocks noChangeArrowheads="1"/>
          </p:cNvSpPr>
          <p:nvPr/>
        </p:nvSpPr>
        <p:spPr>
          <a:xfrm>
            <a:off x="0" y="0"/>
            <a:ext cx="9144000" cy="586233"/>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2400" b="1" spc="-75" dirty="0" smtClean="0">
                <a:solidFill>
                  <a:srgbClr val="3F5B03"/>
                </a:solidFill>
              </a:rPr>
              <a:t>House Resolution H.Res</a:t>
            </a:r>
            <a:r>
              <a:rPr lang="en-US" sz="2400" b="1" spc="-75" dirty="0">
                <a:solidFill>
                  <a:srgbClr val="3F5B03"/>
                </a:solidFill>
              </a:rPr>
              <a:t>.</a:t>
            </a:r>
            <a:r>
              <a:rPr lang="en-US" sz="2400" b="1" spc="-75" dirty="0" smtClean="0">
                <a:solidFill>
                  <a:srgbClr val="3F5B03"/>
                </a:solidFill>
              </a:rPr>
              <a:t>540 (60 co-sponsors)</a:t>
            </a:r>
          </a:p>
        </p:txBody>
      </p:sp>
    </p:spTree>
    <p:extLst>
      <p:ext uri="{BB962C8B-B14F-4D97-AF65-F5344CB8AC3E}">
        <p14:creationId xmlns:p14="http://schemas.microsoft.com/office/powerpoint/2010/main" val="916712337"/>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ChangeArrowheads="1"/>
          </p:cNvSpPr>
          <p:nvPr/>
        </p:nvSpPr>
        <p:spPr bwMode="auto">
          <a:xfrm>
            <a:off x="1" y="1004566"/>
            <a:ext cx="9143999" cy="4138934"/>
          </a:xfrm>
          <a:prstGeom prst="rect">
            <a:avLst/>
          </a:prstGeom>
          <a:noFill/>
          <a:ln w="9525">
            <a:noFill/>
            <a:miter lim="800000"/>
            <a:headEnd/>
            <a:tailEnd/>
          </a:ln>
        </p:spPr>
        <p:txBody>
          <a:bodyPr wrap="square" lIns="81642" tIns="40821" rIns="81642" bIns="40821">
            <a:prstTxWarp prst="textNoShape">
              <a:avLst/>
            </a:prstTxWarp>
            <a:spAutoFit/>
          </a:bodyPr>
          <a:lstStyle/>
          <a:p>
            <a:pPr marL="262220" algn="ctr">
              <a:lnSpc>
                <a:spcPct val="110000"/>
              </a:lnSpc>
              <a:tabLst>
                <a:tab pos="2041055" algn="l"/>
                <a:tab pos="4440713" algn="l"/>
              </a:tabLst>
            </a:pPr>
            <a:r>
              <a:rPr lang="en-US" sz="2400" b="1" spc="-75" dirty="0" smtClean="0">
                <a:solidFill>
                  <a:srgbClr val="3F5B03"/>
                </a:solidFill>
                <a:sym typeface="Wingdings"/>
              </a:rPr>
              <a:t>Law: Hawaii</a:t>
            </a:r>
            <a:endParaRPr lang="en-US" sz="2400" b="1" spc="-75" dirty="0">
              <a:solidFill>
                <a:srgbClr val="3F5B03"/>
              </a:solidFill>
              <a:sym typeface="Wingdings"/>
            </a:endParaRPr>
          </a:p>
          <a:p>
            <a:pPr marL="262220">
              <a:lnSpc>
                <a:spcPct val="110000"/>
              </a:lnSpc>
              <a:tabLst>
                <a:tab pos="2041055" algn="l"/>
                <a:tab pos="4440713" algn="l"/>
              </a:tabLst>
            </a:pPr>
            <a:r>
              <a:rPr lang="en-US" sz="2400" b="1" dirty="0">
                <a:solidFill>
                  <a:srgbClr val="FF0000"/>
                </a:solidFill>
              </a:rPr>
              <a:t>100% </a:t>
            </a:r>
            <a:r>
              <a:rPr lang="en-US" sz="2400" b="1" dirty="0" smtClean="0">
                <a:solidFill>
                  <a:srgbClr val="FF0000"/>
                </a:solidFill>
              </a:rPr>
              <a:t>renewable </a:t>
            </a:r>
            <a:r>
              <a:rPr lang="en-US" sz="2400" b="1" dirty="0">
                <a:solidFill>
                  <a:srgbClr val="FF0000"/>
                </a:solidFill>
              </a:rPr>
              <a:t>electricity by </a:t>
            </a:r>
            <a:r>
              <a:rPr lang="en-US" sz="2400" b="1" dirty="0" smtClean="0">
                <a:solidFill>
                  <a:srgbClr val="FF0000"/>
                </a:solidFill>
              </a:rPr>
              <a:t>2045</a:t>
            </a:r>
          </a:p>
          <a:p>
            <a:pPr marL="262220" algn="ctr">
              <a:lnSpc>
                <a:spcPct val="110000"/>
              </a:lnSpc>
              <a:tabLst>
                <a:tab pos="2041055" algn="l"/>
                <a:tab pos="4440713" algn="l"/>
              </a:tabLst>
            </a:pPr>
            <a:r>
              <a:rPr lang="en-US" sz="2400" b="1" spc="-75" dirty="0" smtClean="0">
                <a:solidFill>
                  <a:srgbClr val="3F5B03"/>
                </a:solidFill>
                <a:sym typeface="Wingdings"/>
              </a:rPr>
              <a:t>Law: California</a:t>
            </a:r>
            <a:endParaRPr lang="en-US" sz="2400" b="1" spc="-75" dirty="0">
              <a:solidFill>
                <a:srgbClr val="3F5B03"/>
              </a:solidFill>
              <a:sym typeface="Wingdings"/>
            </a:endParaRPr>
          </a:p>
          <a:p>
            <a:pPr marL="262220">
              <a:lnSpc>
                <a:spcPct val="110000"/>
              </a:lnSpc>
              <a:tabLst>
                <a:tab pos="2041055" algn="l"/>
                <a:tab pos="4440713" algn="l"/>
              </a:tabLst>
            </a:pPr>
            <a:r>
              <a:rPr lang="en-US" sz="2400" b="1" dirty="0" smtClean="0">
                <a:solidFill>
                  <a:srgbClr val="FF0000"/>
                </a:solidFill>
              </a:rPr>
              <a:t>100</a:t>
            </a:r>
            <a:r>
              <a:rPr lang="en-US" sz="2400" b="1" dirty="0">
                <a:solidFill>
                  <a:srgbClr val="FF0000"/>
                </a:solidFill>
              </a:rPr>
              <a:t>% </a:t>
            </a:r>
            <a:r>
              <a:rPr lang="en-US" sz="2400" b="1" dirty="0" smtClean="0">
                <a:solidFill>
                  <a:srgbClr val="FF0000"/>
                </a:solidFill>
              </a:rPr>
              <a:t>renewable </a:t>
            </a:r>
            <a:r>
              <a:rPr lang="en-US" sz="2400" b="1" dirty="0">
                <a:solidFill>
                  <a:srgbClr val="FF0000"/>
                </a:solidFill>
              </a:rPr>
              <a:t>electricity by 2045, 60% by </a:t>
            </a:r>
            <a:r>
              <a:rPr lang="en-US" sz="2400" b="1" dirty="0" smtClean="0">
                <a:solidFill>
                  <a:srgbClr val="FF0000"/>
                </a:solidFill>
              </a:rPr>
              <a:t>2030</a:t>
            </a:r>
            <a:endParaRPr lang="en-US" sz="2400" b="1" dirty="0">
              <a:solidFill>
                <a:srgbClr val="FF0000"/>
              </a:solidFill>
            </a:endParaRPr>
          </a:p>
          <a:p>
            <a:pPr marL="262220" algn="ctr">
              <a:lnSpc>
                <a:spcPct val="110000"/>
              </a:lnSpc>
              <a:tabLst>
                <a:tab pos="2041055" algn="l"/>
                <a:tab pos="4440713" algn="l"/>
              </a:tabLst>
            </a:pPr>
            <a:r>
              <a:rPr lang="en-US" sz="2400" b="1" spc="-75" dirty="0" smtClean="0">
                <a:solidFill>
                  <a:schemeClr val="accent5">
                    <a:lumMod val="50000"/>
                  </a:schemeClr>
                </a:solidFill>
                <a:sym typeface="Wingdings"/>
              </a:rPr>
              <a:t>Law: Vermont</a:t>
            </a:r>
            <a:endParaRPr lang="en-US" sz="2400" b="1" spc="-75" dirty="0">
              <a:solidFill>
                <a:schemeClr val="accent5">
                  <a:lumMod val="50000"/>
                </a:schemeClr>
              </a:solidFill>
              <a:sym typeface="Wingdings"/>
            </a:endParaRPr>
          </a:p>
          <a:p>
            <a:pPr marL="262220">
              <a:lnSpc>
                <a:spcPct val="110000"/>
              </a:lnSpc>
              <a:tabLst>
                <a:tab pos="2041055" algn="l"/>
                <a:tab pos="4440713" algn="l"/>
              </a:tabLst>
            </a:pPr>
            <a:r>
              <a:rPr lang="en-US" sz="2400" b="1" dirty="0" smtClean="0">
                <a:solidFill>
                  <a:srgbClr val="FF0000"/>
                </a:solidFill>
              </a:rPr>
              <a:t>75% renewable electricity by 2032</a:t>
            </a:r>
            <a:endParaRPr lang="en-US" sz="2400" b="1" spc="-75" dirty="0">
              <a:solidFill>
                <a:schemeClr val="accent5">
                  <a:lumMod val="50000"/>
                </a:schemeClr>
              </a:solidFill>
              <a:sym typeface="Wingdings"/>
            </a:endParaRPr>
          </a:p>
          <a:p>
            <a:pPr marL="262220" algn="ctr">
              <a:lnSpc>
                <a:spcPct val="110000"/>
              </a:lnSpc>
              <a:tabLst>
                <a:tab pos="2041055" algn="l"/>
                <a:tab pos="4440713" algn="l"/>
              </a:tabLst>
            </a:pPr>
            <a:r>
              <a:rPr lang="en-US" sz="2400" b="1" spc="-75" dirty="0" smtClean="0">
                <a:solidFill>
                  <a:schemeClr val="accent5">
                    <a:lumMod val="50000"/>
                  </a:schemeClr>
                </a:solidFill>
                <a:sym typeface="Wingdings"/>
              </a:rPr>
              <a:t>Law: New York</a:t>
            </a:r>
            <a:endParaRPr lang="en-US" sz="2400" b="1" spc="-75" dirty="0">
              <a:solidFill>
                <a:schemeClr val="accent5">
                  <a:lumMod val="50000"/>
                </a:schemeClr>
              </a:solidFill>
              <a:sym typeface="Wingdings"/>
            </a:endParaRPr>
          </a:p>
          <a:p>
            <a:pPr marL="262220">
              <a:lnSpc>
                <a:spcPct val="110000"/>
              </a:lnSpc>
              <a:tabLst>
                <a:tab pos="2041055" algn="l"/>
                <a:tab pos="4440713" algn="l"/>
              </a:tabLst>
            </a:pPr>
            <a:r>
              <a:rPr lang="en-US" sz="2400" b="1" dirty="0" smtClean="0">
                <a:solidFill>
                  <a:srgbClr val="FF0000"/>
                </a:solidFill>
              </a:rPr>
              <a:t>50% renewable electricity by 2030</a:t>
            </a:r>
            <a:endParaRPr lang="en-US" sz="2400" b="1" spc="-75" dirty="0" smtClean="0">
              <a:solidFill>
                <a:schemeClr val="accent5">
                  <a:lumMod val="50000"/>
                </a:schemeClr>
              </a:solidFill>
              <a:sym typeface="Wingdings"/>
            </a:endParaRPr>
          </a:p>
          <a:p>
            <a:pPr marL="262220" algn="ctr">
              <a:lnSpc>
                <a:spcPct val="110000"/>
              </a:lnSpc>
              <a:tabLst>
                <a:tab pos="2041055" algn="l"/>
                <a:tab pos="4440713" algn="l"/>
              </a:tabLst>
            </a:pPr>
            <a:r>
              <a:rPr lang="en-US" sz="2400" b="1" spc="-75" dirty="0" smtClean="0">
                <a:solidFill>
                  <a:schemeClr val="accent5">
                    <a:lumMod val="50000"/>
                  </a:schemeClr>
                </a:solidFill>
                <a:sym typeface="Wingdings"/>
              </a:rPr>
              <a:t>Proposed: Washington State</a:t>
            </a:r>
            <a:endParaRPr lang="en-US" sz="2400" b="1" dirty="0">
              <a:solidFill>
                <a:srgbClr val="FF0000"/>
              </a:solidFill>
            </a:endParaRPr>
          </a:p>
          <a:p>
            <a:pPr marL="262220">
              <a:lnSpc>
                <a:spcPct val="110000"/>
              </a:lnSpc>
              <a:tabLst>
                <a:tab pos="2041055" algn="l"/>
                <a:tab pos="4440713" algn="l"/>
              </a:tabLst>
            </a:pPr>
            <a:r>
              <a:rPr lang="en-US" sz="2400" b="1" dirty="0" smtClean="0">
                <a:solidFill>
                  <a:srgbClr val="FF0000"/>
                </a:solidFill>
              </a:rPr>
              <a:t>SB 6253 100</a:t>
            </a:r>
            <a:r>
              <a:rPr lang="en-US" sz="2400" b="1" dirty="0">
                <a:solidFill>
                  <a:srgbClr val="FF0000"/>
                </a:solidFill>
              </a:rPr>
              <a:t>% </a:t>
            </a:r>
            <a:r>
              <a:rPr lang="en-US" sz="2400" b="1" dirty="0" smtClean="0">
                <a:solidFill>
                  <a:srgbClr val="FF0000"/>
                </a:solidFill>
              </a:rPr>
              <a:t>carbon-free electricity by 2045</a:t>
            </a:r>
          </a:p>
        </p:txBody>
      </p:sp>
      <p:sp>
        <p:nvSpPr>
          <p:cNvPr id="6" name="Rectangle 2"/>
          <p:cNvSpPr txBox="1">
            <a:spLocks noChangeArrowheads="1"/>
          </p:cNvSpPr>
          <p:nvPr/>
        </p:nvSpPr>
        <p:spPr>
          <a:xfrm>
            <a:off x="0" y="438356"/>
            <a:ext cx="9144000" cy="586233"/>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3000" b="1" spc="-75" dirty="0" smtClean="0"/>
              <a:t>What Are we Doing to Get to 100% </a:t>
            </a:r>
            <a:r>
              <a:rPr lang="en-US" sz="3000" b="1" spc="-75" dirty="0" err="1" smtClean="0"/>
              <a:t>WWS?Contributory</a:t>
            </a:r>
            <a:r>
              <a:rPr lang="en-US" sz="3000" b="1" spc="-75" dirty="0" smtClean="0"/>
              <a:t> Impacts of 100% WWS Roadmaps</a:t>
            </a:r>
          </a:p>
        </p:txBody>
      </p:sp>
    </p:spTree>
    <p:extLst>
      <p:ext uri="{BB962C8B-B14F-4D97-AF65-F5344CB8AC3E}">
        <p14:creationId xmlns:p14="http://schemas.microsoft.com/office/powerpoint/2010/main" val="1116554593"/>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0" y="305396"/>
            <a:ext cx="9144000" cy="192881"/>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pPr marL="262220">
              <a:lnSpc>
                <a:spcPct val="110000"/>
              </a:lnSpc>
              <a:tabLst>
                <a:tab pos="2041055" algn="l"/>
                <a:tab pos="4440713" algn="l"/>
              </a:tabLst>
            </a:pPr>
            <a:r>
              <a:rPr lang="en-US" sz="2400" b="1" spc="-75" dirty="0">
                <a:solidFill>
                  <a:srgbClr val="3F5B03"/>
                </a:solidFill>
              </a:rPr>
              <a:t>Some </a:t>
            </a:r>
            <a:r>
              <a:rPr lang="en-US" sz="2400" b="1" spc="-75" dirty="0" smtClean="0">
                <a:solidFill>
                  <a:srgbClr val="3F5B03"/>
                </a:solidFill>
              </a:rPr>
              <a:t>of the 85+ Cities </a:t>
            </a:r>
            <a:r>
              <a:rPr lang="en-US" sz="2400" b="1" spc="-75" dirty="0">
                <a:solidFill>
                  <a:srgbClr val="3F5B03"/>
                </a:solidFill>
              </a:rPr>
              <a:t>Committed to 100% Renewables</a:t>
            </a:r>
          </a:p>
        </p:txBody>
      </p:sp>
      <p:sp>
        <p:nvSpPr>
          <p:cNvPr id="4" name="Rectangle 3"/>
          <p:cNvSpPr/>
          <p:nvPr/>
        </p:nvSpPr>
        <p:spPr>
          <a:xfrm>
            <a:off x="0" y="405720"/>
            <a:ext cx="9389180" cy="4893647"/>
          </a:xfrm>
          <a:prstGeom prst="rect">
            <a:avLst/>
          </a:prstGeom>
        </p:spPr>
        <p:txBody>
          <a:bodyPr wrap="square">
            <a:spAutoFit/>
          </a:bodyPr>
          <a:lstStyle/>
          <a:p>
            <a:pPr algn="just"/>
            <a:r>
              <a:rPr lang="en-US" sz="2400" b="1" dirty="0" smtClean="0">
                <a:solidFill>
                  <a:srgbClr val="FF0000"/>
                </a:solidFill>
              </a:rPr>
              <a:t>Burlington </a:t>
            </a:r>
            <a:r>
              <a:rPr lang="en-US" sz="2400" b="1" dirty="0">
                <a:solidFill>
                  <a:srgbClr val="FF0000"/>
                </a:solidFill>
              </a:rPr>
              <a:t>(VT</a:t>
            </a:r>
            <a:r>
              <a:rPr lang="en-US" sz="2400" b="1" dirty="0" smtClean="0">
                <a:solidFill>
                  <a:srgbClr val="FF0000"/>
                </a:solidFill>
              </a:rPr>
              <a:t>)			</a:t>
            </a:r>
            <a:r>
              <a:rPr lang="en-US" sz="2400" b="1" dirty="0">
                <a:solidFill>
                  <a:srgbClr val="FF0000"/>
                </a:solidFill>
              </a:rPr>
              <a:t>Grand Rapids (MI</a:t>
            </a:r>
            <a:r>
              <a:rPr lang="en-US" sz="2400" b="1" dirty="0" smtClean="0">
                <a:solidFill>
                  <a:srgbClr val="FF0000"/>
                </a:solidFill>
              </a:rPr>
              <a:t>)	</a:t>
            </a:r>
            <a:r>
              <a:rPr lang="en-US" sz="2400" b="1" dirty="0">
                <a:solidFill>
                  <a:srgbClr val="FF0000"/>
                </a:solidFill>
              </a:rPr>
              <a:t>Sylva (NC</a:t>
            </a:r>
            <a:r>
              <a:rPr lang="en-US" sz="2400" b="1" dirty="0" smtClean="0">
                <a:solidFill>
                  <a:srgbClr val="FF0000"/>
                </a:solidFill>
              </a:rPr>
              <a:t>)</a:t>
            </a:r>
          </a:p>
          <a:p>
            <a:pPr algn="just"/>
            <a:r>
              <a:rPr lang="en-US" sz="2400" b="1" dirty="0">
                <a:solidFill>
                  <a:srgbClr val="FF0000"/>
                </a:solidFill>
              </a:rPr>
              <a:t>Greensburg (KS</a:t>
            </a:r>
            <a:r>
              <a:rPr lang="en-US" sz="2400" b="1" dirty="0" smtClean="0">
                <a:solidFill>
                  <a:srgbClr val="FF0000"/>
                </a:solidFill>
              </a:rPr>
              <a:t>)		</a:t>
            </a:r>
            <a:r>
              <a:rPr lang="en-US" sz="2400" b="1" dirty="0">
                <a:solidFill>
                  <a:srgbClr val="FF0000"/>
                </a:solidFill>
              </a:rPr>
              <a:t>Lancaster (CA</a:t>
            </a:r>
            <a:r>
              <a:rPr lang="en-US" sz="2400" b="1" dirty="0" smtClean="0">
                <a:solidFill>
                  <a:srgbClr val="FF0000"/>
                </a:solidFill>
              </a:rPr>
              <a:t>)		</a:t>
            </a:r>
            <a:r>
              <a:rPr lang="en-US" sz="2400" b="1" dirty="0">
                <a:solidFill>
                  <a:srgbClr val="FF0000"/>
                </a:solidFill>
              </a:rPr>
              <a:t>Atlanta (GA</a:t>
            </a:r>
            <a:r>
              <a:rPr lang="en-US" sz="2400" b="1" dirty="0" smtClean="0">
                <a:solidFill>
                  <a:srgbClr val="FF0000"/>
                </a:solidFill>
              </a:rPr>
              <a:t>)</a:t>
            </a:r>
          </a:p>
          <a:p>
            <a:pPr algn="just"/>
            <a:r>
              <a:rPr lang="en-US" sz="2400" b="1" dirty="0" smtClean="0">
                <a:solidFill>
                  <a:srgbClr val="FF0000"/>
                </a:solidFill>
              </a:rPr>
              <a:t>Aspen </a:t>
            </a:r>
            <a:r>
              <a:rPr lang="en-US" sz="2400" b="1" dirty="0">
                <a:solidFill>
                  <a:srgbClr val="FF0000"/>
                </a:solidFill>
              </a:rPr>
              <a:t>(CO</a:t>
            </a:r>
            <a:r>
              <a:rPr lang="en-US" sz="2400" b="1" dirty="0" smtClean="0">
                <a:solidFill>
                  <a:srgbClr val="FF0000"/>
                </a:solidFill>
              </a:rPr>
              <a:t>)				Park City (UT)		Orlando </a:t>
            </a:r>
            <a:r>
              <a:rPr lang="en-US" sz="2400" b="1" dirty="0">
                <a:solidFill>
                  <a:srgbClr val="FF0000"/>
                </a:solidFill>
              </a:rPr>
              <a:t>(FL),</a:t>
            </a:r>
            <a:endParaRPr lang="en-US" sz="2400" b="1" dirty="0" smtClean="0">
              <a:solidFill>
                <a:srgbClr val="FF0000"/>
              </a:solidFill>
            </a:endParaRPr>
          </a:p>
          <a:p>
            <a:pPr algn="just"/>
            <a:r>
              <a:rPr lang="en-US" sz="2400" b="1" dirty="0" smtClean="0">
                <a:solidFill>
                  <a:srgbClr val="0000FF"/>
                </a:solidFill>
              </a:rPr>
              <a:t>Vancouver </a:t>
            </a:r>
            <a:r>
              <a:rPr lang="en-US" sz="2400" b="1" dirty="0">
                <a:solidFill>
                  <a:srgbClr val="0000FF"/>
                </a:solidFill>
              </a:rPr>
              <a:t>(BC</a:t>
            </a:r>
            <a:r>
              <a:rPr lang="en-US" sz="2400" b="1" dirty="0" smtClean="0">
                <a:solidFill>
                  <a:srgbClr val="0000FF"/>
                </a:solidFill>
              </a:rPr>
              <a:t>)</a:t>
            </a:r>
            <a:r>
              <a:rPr lang="en-US" sz="2400" b="1" dirty="0" smtClean="0">
                <a:solidFill>
                  <a:srgbClr val="FF0000"/>
                </a:solidFill>
              </a:rPr>
              <a:t>			</a:t>
            </a:r>
            <a:r>
              <a:rPr lang="en-US" sz="2400" b="1" dirty="0">
                <a:solidFill>
                  <a:srgbClr val="FF0000"/>
                </a:solidFill>
              </a:rPr>
              <a:t>San Jose (CA</a:t>
            </a:r>
            <a:r>
              <a:rPr lang="en-US" sz="2400" b="1" dirty="0" smtClean="0">
                <a:solidFill>
                  <a:srgbClr val="FF0000"/>
                </a:solidFill>
              </a:rPr>
              <a:t>) 		East </a:t>
            </a:r>
            <a:r>
              <a:rPr lang="en-US" sz="2400" b="1" dirty="0">
                <a:solidFill>
                  <a:srgbClr val="FF0000"/>
                </a:solidFill>
              </a:rPr>
              <a:t>Hampton (NY</a:t>
            </a:r>
            <a:r>
              <a:rPr lang="en-US" sz="2400" b="1" dirty="0" smtClean="0">
                <a:solidFill>
                  <a:srgbClr val="FF0000"/>
                </a:solidFill>
              </a:rPr>
              <a:t>)</a:t>
            </a:r>
          </a:p>
          <a:p>
            <a:pPr algn="just"/>
            <a:r>
              <a:rPr lang="en-US" sz="2400" b="1" dirty="0" smtClean="0">
                <a:solidFill>
                  <a:srgbClr val="FF0000"/>
                </a:solidFill>
              </a:rPr>
              <a:t>San </a:t>
            </a:r>
            <a:r>
              <a:rPr lang="en-US" sz="2400" b="1" dirty="0">
                <a:solidFill>
                  <a:srgbClr val="FF0000"/>
                </a:solidFill>
              </a:rPr>
              <a:t>Diego (CA</a:t>
            </a:r>
            <a:r>
              <a:rPr lang="en-US" sz="2400" b="1" dirty="0" smtClean="0">
                <a:solidFill>
                  <a:srgbClr val="FF0000"/>
                </a:solidFill>
              </a:rPr>
              <a:t>)			</a:t>
            </a:r>
            <a:r>
              <a:rPr lang="en-US" sz="2400" b="1" dirty="0">
                <a:solidFill>
                  <a:srgbClr val="FF0000"/>
                </a:solidFill>
              </a:rPr>
              <a:t>Santa Fe (NM</a:t>
            </a:r>
            <a:r>
              <a:rPr lang="en-US" sz="2400" b="1" dirty="0" smtClean="0">
                <a:solidFill>
                  <a:srgbClr val="FF0000"/>
                </a:solidFill>
              </a:rPr>
              <a:t>)		</a:t>
            </a:r>
            <a:r>
              <a:rPr lang="en-US" sz="2400" b="1" dirty="0">
                <a:solidFill>
                  <a:srgbClr val="FF0000"/>
                </a:solidFill>
              </a:rPr>
              <a:t>Rochester (MN</a:t>
            </a:r>
            <a:r>
              <a:rPr lang="en-US" sz="2400" b="1" dirty="0" smtClean="0">
                <a:solidFill>
                  <a:srgbClr val="FF0000"/>
                </a:solidFill>
              </a:rPr>
              <a:t>)</a:t>
            </a:r>
            <a:endParaRPr lang="en-US" sz="2400" b="1" dirty="0">
              <a:solidFill>
                <a:srgbClr val="FF0000"/>
              </a:solidFill>
            </a:endParaRPr>
          </a:p>
          <a:p>
            <a:pPr algn="just"/>
            <a:r>
              <a:rPr lang="en-US" sz="2400" b="1" dirty="0" smtClean="0">
                <a:solidFill>
                  <a:srgbClr val="FF0000"/>
                </a:solidFill>
              </a:rPr>
              <a:t>Honolulu </a:t>
            </a:r>
            <a:r>
              <a:rPr lang="en-US" sz="2400" b="1" dirty="0">
                <a:solidFill>
                  <a:srgbClr val="FF0000"/>
                </a:solidFill>
              </a:rPr>
              <a:t>(HI</a:t>
            </a:r>
            <a:r>
              <a:rPr lang="en-US" sz="2400" b="1" dirty="0" smtClean="0">
                <a:solidFill>
                  <a:srgbClr val="FF0000"/>
                </a:solidFill>
              </a:rPr>
              <a:t>)				</a:t>
            </a:r>
            <a:r>
              <a:rPr lang="en-US" sz="2400" b="1" dirty="0">
                <a:solidFill>
                  <a:srgbClr val="FF0000"/>
                </a:solidFill>
              </a:rPr>
              <a:t>Santa Monica (CA</a:t>
            </a:r>
            <a:r>
              <a:rPr lang="en-US" sz="2400" b="1" dirty="0" smtClean="0">
                <a:solidFill>
                  <a:srgbClr val="FF0000"/>
                </a:solidFill>
              </a:rPr>
              <a:t>)	</a:t>
            </a:r>
            <a:r>
              <a:rPr lang="en-US" sz="2400" b="1" dirty="0" err="1" smtClean="0">
                <a:solidFill>
                  <a:srgbClr val="FF0000"/>
                </a:solidFill>
              </a:rPr>
              <a:t>WestChester</a:t>
            </a:r>
            <a:r>
              <a:rPr lang="en-US" sz="2400" b="1" dirty="0" smtClean="0">
                <a:solidFill>
                  <a:srgbClr val="FF0000"/>
                </a:solidFill>
              </a:rPr>
              <a:t> (PA)</a:t>
            </a:r>
          </a:p>
          <a:p>
            <a:pPr algn="just"/>
            <a:r>
              <a:rPr lang="en-US" sz="2400" b="1" dirty="0">
                <a:solidFill>
                  <a:srgbClr val="FF0000"/>
                </a:solidFill>
              </a:rPr>
              <a:t>Columbia </a:t>
            </a:r>
            <a:r>
              <a:rPr lang="en-US" sz="2400" b="1" dirty="0" smtClean="0">
                <a:solidFill>
                  <a:srgbClr val="FF0000"/>
                </a:solidFill>
              </a:rPr>
              <a:t>(SC)</a:t>
            </a:r>
            <a:r>
              <a:rPr lang="en-US" sz="2400" b="1" dirty="0">
                <a:solidFill>
                  <a:srgbClr val="FF0000"/>
                </a:solidFill>
              </a:rPr>
              <a:t>			Pueblo (CO</a:t>
            </a:r>
            <a:r>
              <a:rPr lang="en-US" sz="2400" b="1" dirty="0" smtClean="0">
                <a:solidFill>
                  <a:srgbClr val="FF0000"/>
                </a:solidFill>
              </a:rPr>
              <a:t>)			S. Lake Tahoe (CA)</a:t>
            </a:r>
          </a:p>
          <a:p>
            <a:pPr algn="just"/>
            <a:r>
              <a:rPr lang="en-US" sz="2400" b="1" dirty="0" smtClean="0">
                <a:solidFill>
                  <a:srgbClr val="FF0000"/>
                </a:solidFill>
              </a:rPr>
              <a:t>Palo </a:t>
            </a:r>
            <a:r>
              <a:rPr lang="en-US" sz="2400" b="1" dirty="0">
                <a:solidFill>
                  <a:srgbClr val="FF0000"/>
                </a:solidFill>
              </a:rPr>
              <a:t>Alto (CA</a:t>
            </a:r>
            <a:r>
              <a:rPr lang="en-US" sz="2400" b="1" dirty="0" smtClean="0">
                <a:solidFill>
                  <a:srgbClr val="FF0000"/>
                </a:solidFill>
              </a:rPr>
              <a:t>)			</a:t>
            </a:r>
            <a:r>
              <a:rPr lang="en-US" sz="2400" b="1" dirty="0">
                <a:solidFill>
                  <a:srgbClr val="FF0000"/>
                </a:solidFill>
              </a:rPr>
              <a:t>Boone (NC</a:t>
            </a:r>
            <a:r>
              <a:rPr lang="en-US" sz="2400" b="1" dirty="0" smtClean="0">
                <a:solidFill>
                  <a:srgbClr val="FF0000"/>
                </a:solidFill>
              </a:rPr>
              <a:t>)			</a:t>
            </a:r>
            <a:r>
              <a:rPr lang="en-US" sz="2400" b="1" dirty="0" smtClean="0">
                <a:solidFill>
                  <a:srgbClr val="0000FF"/>
                </a:solidFill>
              </a:rPr>
              <a:t>Nelson (BC)</a:t>
            </a:r>
          </a:p>
          <a:p>
            <a:pPr algn="just"/>
            <a:r>
              <a:rPr lang="en-US" sz="2400" b="1" dirty="0" smtClean="0">
                <a:solidFill>
                  <a:srgbClr val="FF0000"/>
                </a:solidFill>
              </a:rPr>
              <a:t>San </a:t>
            </a:r>
            <a:r>
              <a:rPr lang="en-US" sz="2400" b="1" dirty="0">
                <a:solidFill>
                  <a:srgbClr val="FF0000"/>
                </a:solidFill>
              </a:rPr>
              <a:t>Francisco (CA</a:t>
            </a:r>
            <a:r>
              <a:rPr lang="en-US" sz="2400" b="1" dirty="0" smtClean="0">
                <a:solidFill>
                  <a:srgbClr val="FF0000"/>
                </a:solidFill>
              </a:rPr>
              <a:t>)		</a:t>
            </a:r>
            <a:r>
              <a:rPr lang="en-US" sz="2400" b="1" dirty="0">
                <a:solidFill>
                  <a:srgbClr val="FF0000"/>
                </a:solidFill>
              </a:rPr>
              <a:t>Moab (UT</a:t>
            </a:r>
            <a:r>
              <a:rPr lang="en-US" sz="2400" b="1" dirty="0" smtClean="0">
                <a:solidFill>
                  <a:srgbClr val="FF0000"/>
                </a:solidFill>
              </a:rPr>
              <a:t>)				St. Petersburg (FL)</a:t>
            </a:r>
            <a:endParaRPr lang="en-US" sz="2400" b="1" dirty="0">
              <a:solidFill>
                <a:srgbClr val="FF0000"/>
              </a:solidFill>
            </a:endParaRPr>
          </a:p>
          <a:p>
            <a:pPr algn="just"/>
            <a:r>
              <a:rPr lang="en-US" sz="2400" b="1" dirty="0" smtClean="0">
                <a:solidFill>
                  <a:srgbClr val="FF0000"/>
                </a:solidFill>
              </a:rPr>
              <a:t>Georgetown </a:t>
            </a:r>
            <a:r>
              <a:rPr lang="en-US" sz="2400" b="1" dirty="0">
                <a:solidFill>
                  <a:srgbClr val="FF0000"/>
                </a:solidFill>
              </a:rPr>
              <a:t>(TX</a:t>
            </a:r>
            <a:r>
              <a:rPr lang="en-US" sz="2400" b="1" dirty="0" smtClean="0">
                <a:solidFill>
                  <a:srgbClr val="FF0000"/>
                </a:solidFill>
              </a:rPr>
              <a:t>)		</a:t>
            </a:r>
            <a:r>
              <a:rPr lang="en-US" sz="2400" b="1" dirty="0">
                <a:solidFill>
                  <a:srgbClr val="FF0000"/>
                </a:solidFill>
              </a:rPr>
              <a:t>Abita Springs (LA</a:t>
            </a:r>
            <a:r>
              <a:rPr lang="en-US" sz="2400" b="1" dirty="0" smtClean="0">
                <a:solidFill>
                  <a:srgbClr val="FF0000"/>
                </a:solidFill>
              </a:rPr>
              <a:t>)	St. Louis (MO)</a:t>
            </a:r>
            <a:endParaRPr lang="en-US" sz="2400" b="1" dirty="0">
              <a:solidFill>
                <a:srgbClr val="FF0000"/>
              </a:solidFill>
            </a:endParaRPr>
          </a:p>
          <a:p>
            <a:pPr algn="just"/>
            <a:r>
              <a:rPr lang="en-US" sz="2400" b="1" dirty="0" smtClean="0">
                <a:solidFill>
                  <a:srgbClr val="FF0000"/>
                </a:solidFill>
              </a:rPr>
              <a:t>Madison </a:t>
            </a:r>
            <a:r>
              <a:rPr lang="en-US" sz="2400" b="1" dirty="0">
                <a:solidFill>
                  <a:srgbClr val="FF0000"/>
                </a:solidFill>
              </a:rPr>
              <a:t>(WI</a:t>
            </a:r>
            <a:r>
              <a:rPr lang="en-US" sz="2400" b="1" dirty="0" smtClean="0">
                <a:solidFill>
                  <a:srgbClr val="FF0000"/>
                </a:solidFill>
              </a:rPr>
              <a:t>)				</a:t>
            </a:r>
            <a:r>
              <a:rPr lang="en-US" sz="2400" b="1" dirty="0">
                <a:solidFill>
                  <a:srgbClr val="FF0000"/>
                </a:solidFill>
              </a:rPr>
              <a:t>Portland (OR</a:t>
            </a:r>
            <a:r>
              <a:rPr lang="en-US" sz="2400" b="1" dirty="0" smtClean="0">
                <a:solidFill>
                  <a:srgbClr val="FF0000"/>
                </a:solidFill>
              </a:rPr>
              <a:t>)			Sarasota (FL)</a:t>
            </a:r>
          </a:p>
          <a:p>
            <a:pPr algn="just"/>
            <a:r>
              <a:rPr lang="en-US" sz="2400" b="1" spc="-75" dirty="0" smtClean="0">
                <a:solidFill>
                  <a:srgbClr val="FF0000"/>
                </a:solidFill>
              </a:rPr>
              <a:t>Santa Barbara (CA)		Salt Lake City (UT)	Nevada City (NV)</a:t>
            </a:r>
          </a:p>
          <a:p>
            <a:pPr algn="just"/>
            <a:r>
              <a:rPr lang="en-US" sz="2400" b="1" spc="-75" dirty="0" smtClean="0">
                <a:solidFill>
                  <a:srgbClr val="0000FF"/>
                </a:solidFill>
              </a:rPr>
              <a:t>Oxford County (ON)</a:t>
            </a:r>
            <a:r>
              <a:rPr lang="en-US" sz="2400" b="1" spc="-75" dirty="0" smtClean="0">
                <a:solidFill>
                  <a:srgbClr val="FF0000"/>
                </a:solidFill>
              </a:rPr>
              <a:t>		Fayetteville (AR)		Boulder (CO)</a:t>
            </a:r>
          </a:p>
        </p:txBody>
      </p:sp>
    </p:spTree>
    <p:extLst>
      <p:ext uri="{BB962C8B-B14F-4D97-AF65-F5344CB8AC3E}">
        <p14:creationId xmlns:p14="http://schemas.microsoft.com/office/powerpoint/2010/main" val="2756398953"/>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ChangeArrowheads="1"/>
          </p:cNvSpPr>
          <p:nvPr/>
        </p:nvSpPr>
        <p:spPr bwMode="auto">
          <a:xfrm>
            <a:off x="0" y="127000"/>
            <a:ext cx="9143999" cy="4840152"/>
          </a:xfrm>
          <a:prstGeom prst="rect">
            <a:avLst/>
          </a:prstGeom>
          <a:noFill/>
          <a:ln w="9525">
            <a:noFill/>
            <a:miter lim="800000"/>
            <a:headEnd/>
            <a:tailEnd/>
          </a:ln>
        </p:spPr>
        <p:txBody>
          <a:bodyPr wrap="square" lIns="81642" tIns="40821" rIns="81642" bIns="40821">
            <a:prstTxWarp prst="textNoShape">
              <a:avLst/>
            </a:prstTxWarp>
            <a:spAutoFit/>
          </a:bodyPr>
          <a:lstStyle/>
          <a:p>
            <a:pPr marL="262220" algn="ctr">
              <a:lnSpc>
                <a:spcPct val="110000"/>
              </a:lnSpc>
              <a:spcAft>
                <a:spcPts val="400"/>
              </a:spcAft>
              <a:tabLst>
                <a:tab pos="2041055" algn="l"/>
                <a:tab pos="4440713" algn="l"/>
              </a:tabLst>
            </a:pPr>
            <a:r>
              <a:rPr lang="en-US" sz="2200" b="1" spc="-75" dirty="0" smtClean="0">
                <a:solidFill>
                  <a:srgbClr val="3F5B03"/>
                </a:solidFill>
                <a:sym typeface="Wingdings"/>
              </a:rPr>
              <a:t>Some of the 144+ Companies Committed to 100% Renewables</a:t>
            </a:r>
          </a:p>
          <a:p>
            <a:pPr marL="262220" algn="just">
              <a:lnSpc>
                <a:spcPct val="110000"/>
              </a:lnSpc>
              <a:tabLst>
                <a:tab pos="2041055" algn="l"/>
                <a:tab pos="4440713" algn="l"/>
              </a:tabLst>
            </a:pPr>
            <a:r>
              <a:rPr lang="en-US" sz="2200" b="1" dirty="0" smtClean="0">
                <a:solidFill>
                  <a:srgbClr val="F82629"/>
                </a:solidFill>
              </a:rPr>
              <a:t>IKEA 	Adobe	Autodesk		Coca Cola</a:t>
            </a:r>
            <a:endParaRPr lang="en-US" sz="2200" b="1" dirty="0">
              <a:solidFill>
                <a:srgbClr val="F82629"/>
              </a:solidFill>
            </a:endParaRPr>
          </a:p>
          <a:p>
            <a:pPr marL="262220">
              <a:lnSpc>
                <a:spcPct val="110000"/>
              </a:lnSpc>
              <a:spcAft>
                <a:spcPts val="600"/>
              </a:spcAft>
              <a:tabLst>
                <a:tab pos="2041055" algn="l"/>
                <a:tab pos="4440713" algn="l"/>
              </a:tabLst>
            </a:pPr>
            <a:r>
              <a:rPr lang="en-US" sz="2200" b="1" dirty="0" smtClean="0">
                <a:solidFill>
                  <a:srgbClr val="F82629"/>
                </a:solidFill>
              </a:rPr>
              <a:t>Google	H&amp;M</a:t>
            </a:r>
            <a:r>
              <a:rPr lang="en-US" sz="2200" b="1" dirty="0">
                <a:solidFill>
                  <a:srgbClr val="F82629"/>
                </a:solidFill>
              </a:rPr>
              <a:t>	</a:t>
            </a:r>
            <a:r>
              <a:rPr lang="en-US" sz="2200" b="1" dirty="0" smtClean="0">
                <a:solidFill>
                  <a:srgbClr val="F82629"/>
                </a:solidFill>
              </a:rPr>
              <a:t>HP				Goldman</a:t>
            </a:r>
            <a:r>
              <a:rPr lang="en-US" sz="2200" b="1" dirty="0">
                <a:solidFill>
                  <a:srgbClr val="F82629"/>
                </a:solidFill>
              </a:rPr>
              <a:t>-</a:t>
            </a:r>
            <a:r>
              <a:rPr lang="en-US" sz="2200" b="1" dirty="0" smtClean="0">
                <a:solidFill>
                  <a:srgbClr val="F82629"/>
                </a:solidFill>
              </a:rPr>
              <a:t>Sachs</a:t>
            </a:r>
          </a:p>
          <a:p>
            <a:pPr marL="262220">
              <a:lnSpc>
                <a:spcPct val="110000"/>
              </a:lnSpc>
              <a:spcAft>
                <a:spcPts val="600"/>
              </a:spcAft>
              <a:tabLst>
                <a:tab pos="2041055" algn="l"/>
                <a:tab pos="4440713" algn="l"/>
              </a:tabLst>
            </a:pPr>
            <a:r>
              <a:rPr lang="en-US" sz="2200" b="1" dirty="0" smtClean="0">
                <a:solidFill>
                  <a:srgbClr val="F82629"/>
                </a:solidFill>
              </a:rPr>
              <a:t>Microsoft	Nestle</a:t>
            </a:r>
            <a:r>
              <a:rPr lang="en-US" sz="2200" b="1" dirty="0">
                <a:solidFill>
                  <a:srgbClr val="F82629"/>
                </a:solidFill>
              </a:rPr>
              <a:t>	</a:t>
            </a:r>
            <a:r>
              <a:rPr lang="en-US" sz="2200" b="1" dirty="0" smtClean="0">
                <a:solidFill>
                  <a:srgbClr val="F82629"/>
                </a:solidFill>
              </a:rPr>
              <a:t>Nike			Johnson &amp; Johnson</a:t>
            </a:r>
          </a:p>
          <a:p>
            <a:pPr marL="262220">
              <a:lnSpc>
                <a:spcPct val="110000"/>
              </a:lnSpc>
              <a:spcAft>
                <a:spcPts val="600"/>
              </a:spcAft>
              <a:tabLst>
                <a:tab pos="2041055" algn="l"/>
                <a:tab pos="4440713" algn="l"/>
              </a:tabLst>
            </a:pPr>
            <a:r>
              <a:rPr lang="en-US" sz="2200" b="1" dirty="0" smtClean="0">
                <a:solidFill>
                  <a:srgbClr val="F82629"/>
                </a:solidFill>
              </a:rPr>
              <a:t>Apple	S&amp;P	Starbucks	</a:t>
            </a:r>
            <a:r>
              <a:rPr lang="en-US" sz="2200" b="1" dirty="0" err="1" smtClean="0">
                <a:solidFill>
                  <a:srgbClr val="F82629"/>
                </a:solidFill>
              </a:rPr>
              <a:t>Walmart</a:t>
            </a:r>
            <a:endParaRPr lang="en-US" sz="2200" b="1" dirty="0" smtClean="0">
              <a:solidFill>
                <a:srgbClr val="F82629"/>
              </a:solidFill>
            </a:endParaRPr>
          </a:p>
          <a:p>
            <a:pPr marL="262220">
              <a:lnSpc>
                <a:spcPct val="110000"/>
              </a:lnSpc>
              <a:spcAft>
                <a:spcPts val="600"/>
              </a:spcAft>
              <a:tabLst>
                <a:tab pos="2041055" algn="l"/>
                <a:tab pos="4440713" algn="l"/>
              </a:tabLst>
            </a:pPr>
            <a:r>
              <a:rPr lang="en-US" sz="2200" b="1" dirty="0" smtClean="0">
                <a:solidFill>
                  <a:srgbClr val="F82629"/>
                </a:solidFill>
              </a:rPr>
              <a:t>Workday	T-Mobile	AB </a:t>
            </a:r>
            <a:r>
              <a:rPr lang="en-US" sz="2200" b="1" dirty="0" err="1" smtClean="0">
                <a:solidFill>
                  <a:srgbClr val="F82629"/>
                </a:solidFill>
              </a:rPr>
              <a:t>InBev</a:t>
            </a:r>
            <a:r>
              <a:rPr lang="en-US" sz="2200" b="1" dirty="0" smtClean="0">
                <a:solidFill>
                  <a:srgbClr val="F82629"/>
                </a:solidFill>
              </a:rPr>
              <a:t>		Bank of America</a:t>
            </a:r>
          </a:p>
          <a:p>
            <a:pPr marL="262220">
              <a:lnSpc>
                <a:spcPct val="110000"/>
              </a:lnSpc>
              <a:spcAft>
                <a:spcPts val="600"/>
              </a:spcAft>
              <a:tabLst>
                <a:tab pos="2041055" algn="l"/>
                <a:tab pos="4440713" algn="l"/>
              </a:tabLst>
            </a:pPr>
            <a:r>
              <a:rPr lang="en-US" sz="2200" b="1" dirty="0" smtClean="0">
                <a:solidFill>
                  <a:srgbClr val="F82629"/>
                </a:solidFill>
              </a:rPr>
              <a:t>Bloomberg	BMW Group	Burberry		Citi</a:t>
            </a:r>
          </a:p>
          <a:p>
            <a:pPr marL="262220">
              <a:lnSpc>
                <a:spcPct val="110000"/>
              </a:lnSpc>
              <a:spcAft>
                <a:spcPts val="600"/>
              </a:spcAft>
              <a:tabLst>
                <a:tab pos="2041055" algn="l"/>
                <a:tab pos="4440713" algn="l"/>
              </a:tabLst>
            </a:pPr>
            <a:r>
              <a:rPr lang="en-US" sz="2200" b="1" dirty="0" err="1" smtClean="0">
                <a:solidFill>
                  <a:srgbClr val="F82629"/>
                </a:solidFill>
              </a:rPr>
              <a:t>Clif</a:t>
            </a:r>
            <a:r>
              <a:rPr lang="en-US" sz="2200" b="1" dirty="0" smtClean="0">
                <a:solidFill>
                  <a:srgbClr val="F82629"/>
                </a:solidFill>
              </a:rPr>
              <a:t> Bar	</a:t>
            </a:r>
            <a:r>
              <a:rPr lang="en-US" sz="2200" b="1" dirty="0" err="1" smtClean="0">
                <a:solidFill>
                  <a:srgbClr val="F82629"/>
                </a:solidFill>
              </a:rPr>
              <a:t>Ebay</a:t>
            </a:r>
            <a:r>
              <a:rPr lang="en-US" sz="2200" b="1" dirty="0" smtClean="0">
                <a:solidFill>
                  <a:srgbClr val="F82629"/>
                </a:solidFill>
              </a:rPr>
              <a:t>	Facebook		Estee Lauder</a:t>
            </a:r>
          </a:p>
          <a:p>
            <a:pPr marL="262220">
              <a:lnSpc>
                <a:spcPct val="110000"/>
              </a:lnSpc>
              <a:spcAft>
                <a:spcPts val="600"/>
              </a:spcAft>
              <a:tabLst>
                <a:tab pos="2041055" algn="l"/>
                <a:tab pos="4440713" algn="l"/>
              </a:tabLst>
            </a:pPr>
            <a:r>
              <a:rPr lang="en-US" sz="2200" b="1" dirty="0" smtClean="0">
                <a:solidFill>
                  <a:srgbClr val="F82629"/>
                </a:solidFill>
              </a:rPr>
              <a:t>GM	Goldman-Sachs	HSBC			Infosys</a:t>
            </a:r>
          </a:p>
          <a:p>
            <a:pPr marL="262220">
              <a:lnSpc>
                <a:spcPct val="110000"/>
              </a:lnSpc>
              <a:spcAft>
                <a:spcPts val="600"/>
              </a:spcAft>
              <a:tabLst>
                <a:tab pos="2041055" algn="l"/>
                <a:tab pos="4440713" algn="l"/>
              </a:tabLst>
            </a:pPr>
            <a:r>
              <a:rPr lang="en-US" sz="2200" b="1" dirty="0" smtClean="0">
                <a:solidFill>
                  <a:srgbClr val="F82629"/>
                </a:solidFill>
              </a:rPr>
              <a:t>Kellogg’s	Lego	Mars			Morgan Stanley</a:t>
            </a:r>
          </a:p>
          <a:p>
            <a:pPr marL="262220">
              <a:lnSpc>
                <a:spcPct val="110000"/>
              </a:lnSpc>
              <a:spcAft>
                <a:spcPts val="600"/>
              </a:spcAft>
              <a:tabLst>
                <a:tab pos="2041055" algn="l"/>
                <a:tab pos="4440713" algn="l"/>
              </a:tabLst>
            </a:pPr>
            <a:r>
              <a:rPr lang="en-US" sz="2200" b="1" dirty="0" err="1" smtClean="0">
                <a:solidFill>
                  <a:srgbClr val="F82629"/>
                </a:solidFill>
              </a:rPr>
              <a:t>Salesforce</a:t>
            </a:r>
            <a:r>
              <a:rPr lang="en-US" sz="2200" b="1" dirty="0" smtClean="0">
                <a:solidFill>
                  <a:srgbClr val="F82629"/>
                </a:solidFill>
              </a:rPr>
              <a:t>	Organic Valley	VM Ware		Wells Fargo</a:t>
            </a:r>
            <a:endParaRPr lang="en-US" sz="2200" b="1" dirty="0">
              <a:solidFill>
                <a:srgbClr val="F82629"/>
              </a:solidFill>
            </a:endParaRPr>
          </a:p>
        </p:txBody>
      </p:sp>
    </p:spTree>
    <p:extLst>
      <p:ext uri="{BB962C8B-B14F-4D97-AF65-F5344CB8AC3E}">
        <p14:creationId xmlns:p14="http://schemas.microsoft.com/office/powerpoint/2010/main" val="1302722266"/>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ChangeArrowheads="1"/>
          </p:cNvSpPr>
          <p:nvPr/>
        </p:nvSpPr>
        <p:spPr bwMode="auto">
          <a:xfrm>
            <a:off x="0" y="99640"/>
            <a:ext cx="9143999" cy="5528033"/>
          </a:xfrm>
          <a:prstGeom prst="rect">
            <a:avLst/>
          </a:prstGeom>
          <a:noFill/>
          <a:ln w="9525">
            <a:noFill/>
            <a:miter lim="800000"/>
            <a:headEnd/>
            <a:tailEnd/>
          </a:ln>
        </p:spPr>
        <p:txBody>
          <a:bodyPr wrap="square" lIns="81642" tIns="40821" rIns="81642" bIns="40821">
            <a:prstTxWarp prst="textNoShape">
              <a:avLst/>
            </a:prstTxWarp>
            <a:spAutoFit/>
          </a:bodyPr>
          <a:lstStyle/>
          <a:p>
            <a:pPr marL="262220" algn="ctr">
              <a:lnSpc>
                <a:spcPct val="110000"/>
              </a:lnSpc>
              <a:tabLst>
                <a:tab pos="2041055" algn="l"/>
                <a:tab pos="4440713" algn="l"/>
              </a:tabLst>
            </a:pPr>
            <a:r>
              <a:rPr lang="en-US" sz="3200" b="1" spc="-75" dirty="0" smtClean="0">
                <a:solidFill>
                  <a:srgbClr val="3F5B03"/>
                </a:solidFill>
                <a:sym typeface="Wingdings"/>
              </a:rPr>
              <a:t>Some of the 70+ NGOs Committed to 100%</a:t>
            </a:r>
          </a:p>
          <a:p>
            <a:pPr marL="262220" algn="just">
              <a:lnSpc>
                <a:spcPct val="110000"/>
              </a:lnSpc>
              <a:tabLst>
                <a:tab pos="2041055" algn="l"/>
                <a:tab pos="4440713" algn="l"/>
              </a:tabLst>
            </a:pPr>
            <a:r>
              <a:rPr lang="en-US" sz="2200" b="1" spc="-75" dirty="0" smtClean="0">
                <a:solidFill>
                  <a:srgbClr val="FF0000"/>
                </a:solidFill>
                <a:sym typeface="Wingdings"/>
              </a:rPr>
              <a:t>The Solutions </a:t>
            </a:r>
            <a:r>
              <a:rPr lang="en-US" sz="2200" b="1" spc="-75" dirty="0">
                <a:solidFill>
                  <a:srgbClr val="FF0000"/>
                </a:solidFill>
                <a:sym typeface="Wingdings"/>
              </a:rPr>
              <a:t>Project	Environment </a:t>
            </a:r>
            <a:r>
              <a:rPr lang="en-US" sz="2200" b="1" spc="-75" dirty="0" smtClean="0">
                <a:solidFill>
                  <a:srgbClr val="FF0000"/>
                </a:solidFill>
                <a:sym typeface="Wingdings"/>
              </a:rPr>
              <a:t>America</a:t>
            </a:r>
            <a:endParaRPr lang="en-US" sz="2200" b="1" spc="-75" dirty="0">
              <a:solidFill>
                <a:srgbClr val="FF0000"/>
              </a:solidFill>
              <a:sym typeface="Wingdings"/>
            </a:endParaRPr>
          </a:p>
          <a:p>
            <a:pPr marL="262220">
              <a:lnSpc>
                <a:spcPct val="110000"/>
              </a:lnSpc>
              <a:tabLst>
                <a:tab pos="2041055" algn="l"/>
                <a:tab pos="4440713" algn="l"/>
              </a:tabLst>
            </a:pPr>
            <a:r>
              <a:rPr lang="en-US" sz="2200" b="1" spc="-75" dirty="0" smtClean="0">
                <a:solidFill>
                  <a:srgbClr val="FF0000"/>
                </a:solidFill>
                <a:sym typeface="Wingdings"/>
              </a:rPr>
              <a:t>100.</a:t>
            </a:r>
            <a:r>
              <a:rPr lang="en-US" sz="2200" b="1" spc="-75" dirty="0">
                <a:solidFill>
                  <a:srgbClr val="FF0000"/>
                </a:solidFill>
                <a:sym typeface="Wingdings"/>
              </a:rPr>
              <a:t>Org		Toxics Action </a:t>
            </a:r>
            <a:r>
              <a:rPr lang="en-US" sz="2200" b="1" spc="-75" dirty="0" smtClean="0">
                <a:solidFill>
                  <a:srgbClr val="FF0000"/>
                </a:solidFill>
                <a:sym typeface="Wingdings"/>
              </a:rPr>
              <a:t>Center</a:t>
            </a:r>
            <a:endParaRPr lang="en-US" sz="2200" b="1" spc="-75" dirty="0">
              <a:solidFill>
                <a:srgbClr val="FF0000"/>
              </a:solidFill>
              <a:sym typeface="Wingdings"/>
            </a:endParaRPr>
          </a:p>
          <a:p>
            <a:pPr marL="262220">
              <a:lnSpc>
                <a:spcPct val="110000"/>
              </a:lnSpc>
              <a:tabLst>
                <a:tab pos="2041055" algn="l"/>
                <a:tab pos="4440713" algn="l"/>
              </a:tabLst>
            </a:pPr>
            <a:r>
              <a:rPr lang="en-US" sz="2200" b="1" spc="-75" dirty="0" smtClean="0">
                <a:solidFill>
                  <a:srgbClr val="FF0000"/>
                </a:solidFill>
                <a:sym typeface="Wingdings"/>
              </a:rPr>
              <a:t>Sierra Club</a:t>
            </a:r>
            <a:r>
              <a:rPr lang="en-US" sz="2200" b="1" spc="-75" dirty="0">
                <a:solidFill>
                  <a:srgbClr val="FF0000"/>
                </a:solidFill>
                <a:sym typeface="Wingdings"/>
              </a:rPr>
              <a:t>		Renewable </a:t>
            </a:r>
            <a:r>
              <a:rPr lang="en-US" sz="2200" b="1" spc="-75" dirty="0" smtClean="0">
                <a:solidFill>
                  <a:srgbClr val="FF0000"/>
                </a:solidFill>
                <a:sym typeface="Wingdings"/>
              </a:rPr>
              <a:t>Cities</a:t>
            </a:r>
            <a:endParaRPr lang="en-US" sz="2200" b="1" spc="-75" dirty="0">
              <a:solidFill>
                <a:srgbClr val="FF0000"/>
              </a:solidFill>
              <a:sym typeface="Wingdings"/>
            </a:endParaRPr>
          </a:p>
          <a:p>
            <a:pPr marL="262220">
              <a:lnSpc>
                <a:spcPct val="110000"/>
              </a:lnSpc>
              <a:tabLst>
                <a:tab pos="2041055" algn="l"/>
                <a:tab pos="4440713" algn="l"/>
              </a:tabLst>
            </a:pPr>
            <a:r>
              <a:rPr lang="en-US" sz="2200" b="1" spc="-75" dirty="0" smtClean="0">
                <a:solidFill>
                  <a:srgbClr val="FF0000"/>
                </a:solidFill>
                <a:sym typeface="Wingdings"/>
              </a:rPr>
              <a:t>350</a:t>
            </a:r>
            <a:r>
              <a:rPr lang="en-US" sz="2200" b="1" spc="-75" dirty="0">
                <a:solidFill>
                  <a:srgbClr val="FF0000"/>
                </a:solidFill>
                <a:sym typeface="Wingdings"/>
              </a:rPr>
              <a:t>.Org		</a:t>
            </a:r>
            <a:r>
              <a:rPr lang="en-US" sz="2200" b="1" spc="-75" dirty="0" smtClean="0">
                <a:solidFill>
                  <a:srgbClr val="FF0000"/>
                </a:solidFill>
                <a:sym typeface="Wingdings"/>
              </a:rPr>
              <a:t>National </a:t>
            </a:r>
            <a:r>
              <a:rPr lang="en-US" sz="2200" b="1" spc="-75" dirty="0">
                <a:solidFill>
                  <a:srgbClr val="FF0000"/>
                </a:solidFill>
                <a:sym typeface="Wingdings"/>
              </a:rPr>
              <a:t>People’s </a:t>
            </a:r>
            <a:r>
              <a:rPr lang="en-US" sz="2200" b="1" spc="-75" dirty="0" smtClean="0">
                <a:solidFill>
                  <a:srgbClr val="FF0000"/>
                </a:solidFill>
                <a:sym typeface="Wingdings"/>
              </a:rPr>
              <a:t>Action</a:t>
            </a:r>
            <a:endParaRPr lang="en-US" sz="2200" b="1" spc="-75" dirty="0">
              <a:solidFill>
                <a:srgbClr val="FF0000"/>
              </a:solidFill>
              <a:sym typeface="Wingdings"/>
            </a:endParaRPr>
          </a:p>
          <a:p>
            <a:pPr marL="262220">
              <a:lnSpc>
                <a:spcPct val="110000"/>
              </a:lnSpc>
              <a:tabLst>
                <a:tab pos="2041055" algn="l"/>
                <a:tab pos="4440713" algn="l"/>
              </a:tabLst>
            </a:pPr>
            <a:r>
              <a:rPr lang="en-US" sz="2200" b="1" spc="-75" dirty="0">
                <a:solidFill>
                  <a:srgbClr val="FF0000"/>
                </a:solidFill>
                <a:sym typeface="Wingdings"/>
              </a:rPr>
              <a:t>Greenpeace		Institute for Self-</a:t>
            </a:r>
            <a:r>
              <a:rPr lang="en-US" sz="2200" b="1" spc="-75" dirty="0" smtClean="0">
                <a:solidFill>
                  <a:srgbClr val="FF0000"/>
                </a:solidFill>
                <a:sym typeface="Wingdings"/>
              </a:rPr>
              <a:t>Reliance</a:t>
            </a:r>
          </a:p>
          <a:p>
            <a:pPr marL="262220">
              <a:lnSpc>
                <a:spcPct val="110000"/>
              </a:lnSpc>
              <a:tabLst>
                <a:tab pos="2041055" algn="l"/>
                <a:tab pos="4440713" algn="l"/>
              </a:tabLst>
            </a:pPr>
            <a:r>
              <a:rPr lang="en-US" sz="2200" b="1" spc="-75" dirty="0" smtClean="0">
                <a:solidFill>
                  <a:srgbClr val="FF0000"/>
                </a:solidFill>
                <a:sym typeface="Wingdings"/>
              </a:rPr>
              <a:t>theRE100.</a:t>
            </a:r>
            <a:r>
              <a:rPr lang="en-US" sz="2200" b="1" spc="-75" dirty="0">
                <a:solidFill>
                  <a:srgbClr val="FF0000"/>
                </a:solidFill>
                <a:sym typeface="Wingdings"/>
              </a:rPr>
              <a:t>org		</a:t>
            </a:r>
            <a:r>
              <a:rPr lang="en-US" sz="2200" b="1" spc="-75" dirty="0" smtClean="0">
                <a:solidFill>
                  <a:srgbClr val="FF0000"/>
                </a:solidFill>
                <a:sym typeface="Wingdings"/>
              </a:rPr>
              <a:t>Hip </a:t>
            </a:r>
            <a:r>
              <a:rPr lang="en-US" sz="2200" b="1" spc="-75" smtClean="0">
                <a:solidFill>
                  <a:srgbClr val="FF0000"/>
                </a:solidFill>
                <a:sym typeface="Wingdings"/>
              </a:rPr>
              <a:t>Hop Caucus</a:t>
            </a:r>
            <a:endParaRPr lang="en-US" sz="2200" b="1" spc="-75" dirty="0" smtClean="0">
              <a:solidFill>
                <a:srgbClr val="FF0000"/>
              </a:solidFill>
              <a:sym typeface="Wingdings"/>
            </a:endParaRPr>
          </a:p>
          <a:p>
            <a:pPr marL="262220">
              <a:lnSpc>
                <a:spcPct val="110000"/>
              </a:lnSpc>
              <a:tabLst>
                <a:tab pos="2041055" algn="l"/>
                <a:tab pos="4440713" algn="l"/>
              </a:tabLst>
            </a:pPr>
            <a:r>
              <a:rPr lang="en-US" sz="2200" b="1" spc="-75" dirty="0">
                <a:solidFill>
                  <a:srgbClr val="FF0000"/>
                </a:solidFill>
                <a:sym typeface="Wingdings"/>
              </a:rPr>
              <a:t>go100percent.org	Environmental </a:t>
            </a:r>
            <a:r>
              <a:rPr lang="en-US" sz="2200" b="1" spc="-75" dirty="0" smtClean="0">
                <a:solidFill>
                  <a:srgbClr val="FF0000"/>
                </a:solidFill>
                <a:sym typeface="Wingdings"/>
              </a:rPr>
              <a:t>Action</a:t>
            </a:r>
          </a:p>
          <a:p>
            <a:pPr marL="262220">
              <a:lnSpc>
                <a:spcPct val="110000"/>
              </a:lnSpc>
              <a:tabLst>
                <a:tab pos="2041055" algn="l"/>
                <a:tab pos="4440713" algn="l"/>
              </a:tabLst>
            </a:pPr>
            <a:r>
              <a:rPr lang="en-US" sz="2200" b="1" spc="-75" dirty="0" smtClean="0">
                <a:solidFill>
                  <a:srgbClr val="FF0000"/>
                </a:solidFill>
                <a:sym typeface="Wingdings"/>
              </a:rPr>
              <a:t>renewables100</a:t>
            </a:r>
            <a:r>
              <a:rPr lang="en-US" sz="2200" b="1" spc="-75" dirty="0">
                <a:solidFill>
                  <a:srgbClr val="FF0000"/>
                </a:solidFill>
                <a:sym typeface="Wingdings"/>
              </a:rPr>
              <a:t>.org	Renewable Energy Long </a:t>
            </a:r>
            <a:r>
              <a:rPr lang="en-US" sz="2200" b="1" spc="-75" dirty="0" smtClean="0">
                <a:solidFill>
                  <a:srgbClr val="FF0000"/>
                </a:solidFill>
                <a:sym typeface="Wingdings"/>
              </a:rPr>
              <a:t>Island</a:t>
            </a:r>
          </a:p>
          <a:p>
            <a:pPr marL="262220">
              <a:lnSpc>
                <a:spcPct val="110000"/>
              </a:lnSpc>
              <a:tabLst>
                <a:tab pos="2041055" algn="l"/>
                <a:tab pos="4440713" algn="l"/>
              </a:tabLst>
            </a:pPr>
            <a:r>
              <a:rPr lang="en-US" sz="2200" b="1" spc="-75" dirty="0" smtClean="0">
                <a:solidFill>
                  <a:srgbClr val="FF0000"/>
                </a:solidFill>
                <a:sym typeface="Wingdings"/>
              </a:rPr>
              <a:t>Climate Reality	Emerald </a:t>
            </a:r>
            <a:r>
              <a:rPr lang="en-US" sz="2200" b="1" spc="-75" dirty="0">
                <a:solidFill>
                  <a:srgbClr val="FF0000"/>
                </a:solidFill>
                <a:sym typeface="Wingdings"/>
              </a:rPr>
              <a:t>Cities </a:t>
            </a:r>
            <a:r>
              <a:rPr lang="en-US" sz="2200" b="1" spc="-75" dirty="0" smtClean="0">
                <a:solidFill>
                  <a:srgbClr val="FF0000"/>
                </a:solidFill>
                <a:sym typeface="Wingdings"/>
              </a:rPr>
              <a:t>Collaborative</a:t>
            </a:r>
            <a:endParaRPr lang="en-US" sz="2200" b="1" spc="-75" dirty="0">
              <a:solidFill>
                <a:srgbClr val="FF0000"/>
              </a:solidFill>
              <a:sym typeface="Wingdings"/>
            </a:endParaRPr>
          </a:p>
          <a:p>
            <a:pPr marL="262220">
              <a:lnSpc>
                <a:spcPct val="110000"/>
              </a:lnSpc>
              <a:tabLst>
                <a:tab pos="2041055" algn="l"/>
                <a:tab pos="4440713" algn="l"/>
              </a:tabLst>
            </a:pPr>
            <a:r>
              <a:rPr lang="en-US" sz="2200" b="1" spc="-75" dirty="0" err="1" smtClean="0">
                <a:solidFill>
                  <a:srgbClr val="FF0000"/>
                </a:solidFill>
                <a:sym typeface="Wingdings"/>
              </a:rPr>
              <a:t>iclei.org</a:t>
            </a:r>
            <a:r>
              <a:rPr lang="en-US" sz="2200" b="1" spc="-75" dirty="0" smtClean="0">
                <a:solidFill>
                  <a:srgbClr val="FF0000"/>
                </a:solidFill>
                <a:sym typeface="Wingdings"/>
              </a:rPr>
              <a:t>		</a:t>
            </a:r>
            <a:r>
              <a:rPr lang="en-US" sz="2000" b="1" spc="-75" dirty="0" smtClean="0">
                <a:solidFill>
                  <a:srgbClr val="FF0000"/>
                </a:solidFill>
                <a:sym typeface="Wingdings"/>
              </a:rPr>
              <a:t>Community Power</a:t>
            </a:r>
          </a:p>
          <a:p>
            <a:pPr marL="262220">
              <a:lnSpc>
                <a:spcPct val="110000"/>
              </a:lnSpc>
              <a:tabLst>
                <a:tab pos="2041055" algn="l"/>
                <a:tab pos="4440713" algn="l"/>
              </a:tabLst>
            </a:pPr>
            <a:r>
              <a:rPr lang="en-US" sz="2000" b="1" spc="-75" dirty="0">
                <a:solidFill>
                  <a:srgbClr val="FF0000"/>
                </a:solidFill>
                <a:sym typeface="Wingdings"/>
              </a:rPr>
              <a:t>The Center for Working </a:t>
            </a:r>
            <a:r>
              <a:rPr lang="en-US" sz="2000" b="1" spc="-75" dirty="0" smtClean="0">
                <a:solidFill>
                  <a:srgbClr val="FF0000"/>
                </a:solidFill>
                <a:sym typeface="Wingdings"/>
              </a:rPr>
              <a:t>Families	Center </a:t>
            </a:r>
            <a:r>
              <a:rPr lang="en-US" sz="2000" b="1" spc="-75" dirty="0">
                <a:solidFill>
                  <a:srgbClr val="FF0000"/>
                </a:solidFill>
                <a:sym typeface="Wingdings"/>
              </a:rPr>
              <a:t>for Community </a:t>
            </a:r>
            <a:r>
              <a:rPr lang="en-US" sz="2000" b="1" spc="-75" dirty="0" smtClean="0">
                <a:solidFill>
                  <a:srgbClr val="FF0000"/>
                </a:solidFill>
                <a:sym typeface="Wingdings"/>
              </a:rPr>
              <a:t>Change</a:t>
            </a:r>
            <a:endParaRPr lang="en-US" sz="2000" b="1" spc="-75" dirty="0">
              <a:solidFill>
                <a:srgbClr val="FF0000"/>
              </a:solidFill>
              <a:sym typeface="Wingdings"/>
            </a:endParaRPr>
          </a:p>
          <a:p>
            <a:pPr marL="262220">
              <a:lnSpc>
                <a:spcPct val="110000"/>
              </a:lnSpc>
              <a:tabLst>
                <a:tab pos="2041055" algn="l"/>
                <a:tab pos="4440713" algn="l"/>
              </a:tabLst>
            </a:pPr>
            <a:r>
              <a:rPr lang="en-US" sz="2000" b="1" spc="-75" dirty="0">
                <a:solidFill>
                  <a:srgbClr val="FF0000"/>
                </a:solidFill>
                <a:sym typeface="Wingdings"/>
              </a:rPr>
              <a:t>Miami Climate Alliance	Asian Pacific Environmental Network </a:t>
            </a:r>
            <a:endParaRPr lang="en-US" sz="2000" spc="-75" dirty="0">
              <a:solidFill>
                <a:srgbClr val="FF0000"/>
              </a:solidFill>
              <a:sym typeface="Wingdings"/>
            </a:endParaRPr>
          </a:p>
          <a:p>
            <a:pPr marL="262220">
              <a:lnSpc>
                <a:spcPct val="110000"/>
              </a:lnSpc>
              <a:tabLst>
                <a:tab pos="2041055" algn="l"/>
                <a:tab pos="4440713" algn="l"/>
              </a:tabLst>
            </a:pPr>
            <a:endParaRPr lang="en-US" sz="2000" spc="-75" dirty="0">
              <a:solidFill>
                <a:srgbClr val="FF0000"/>
              </a:solidFill>
              <a:sym typeface="Wingdings"/>
            </a:endParaRPr>
          </a:p>
        </p:txBody>
      </p:sp>
    </p:spTree>
    <p:extLst>
      <p:ext uri="{BB962C8B-B14F-4D97-AF65-F5344CB8AC3E}">
        <p14:creationId xmlns:p14="http://schemas.microsoft.com/office/powerpoint/2010/main" val="1868078488"/>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ChangeArrowheads="1"/>
          </p:cNvSpPr>
          <p:nvPr/>
        </p:nvSpPr>
        <p:spPr bwMode="auto">
          <a:xfrm>
            <a:off x="1" y="631346"/>
            <a:ext cx="9143999" cy="4391311"/>
          </a:xfrm>
          <a:prstGeom prst="rect">
            <a:avLst/>
          </a:prstGeom>
          <a:noFill/>
          <a:ln w="9525">
            <a:noFill/>
            <a:miter lim="800000"/>
            <a:headEnd/>
            <a:tailEnd/>
          </a:ln>
        </p:spPr>
        <p:txBody>
          <a:bodyPr wrap="square" lIns="81642" tIns="40821" rIns="81642" bIns="40821">
            <a:prstTxWarp prst="textNoShape">
              <a:avLst/>
            </a:prstTxWarp>
            <a:spAutoFit/>
          </a:bodyPr>
          <a:lstStyle/>
          <a:p>
            <a:pPr marL="262220">
              <a:lnSpc>
                <a:spcPct val="150000"/>
              </a:lnSpc>
              <a:tabLst>
                <a:tab pos="2041055" algn="l"/>
                <a:tab pos="4440713" algn="l"/>
              </a:tabLst>
            </a:pPr>
            <a:r>
              <a:rPr lang="en-US" sz="2000" b="1" dirty="0" smtClean="0">
                <a:solidFill>
                  <a:srgbClr val="0000FF"/>
                </a:solidFill>
              </a:rPr>
              <a:t>Creates </a:t>
            </a:r>
            <a:r>
              <a:rPr lang="en-US" sz="2000" b="1" dirty="0">
                <a:solidFill>
                  <a:srgbClr val="0000FF"/>
                </a:solidFill>
              </a:rPr>
              <a:t>~24 million more jobs than are </a:t>
            </a:r>
            <a:r>
              <a:rPr lang="en-US" sz="2000" b="1" dirty="0" smtClean="0">
                <a:solidFill>
                  <a:srgbClr val="0000FF"/>
                </a:solidFill>
              </a:rPr>
              <a:t>lost worldwide</a:t>
            </a:r>
            <a:endParaRPr lang="en-US" sz="2000" b="1" spc="-75" dirty="0" smtClean="0">
              <a:solidFill>
                <a:srgbClr val="0000FF"/>
              </a:solidFill>
              <a:sym typeface="Wingdings"/>
            </a:endParaRPr>
          </a:p>
          <a:p>
            <a:pPr marL="262220">
              <a:lnSpc>
                <a:spcPct val="150000"/>
              </a:lnSpc>
              <a:tabLst>
                <a:tab pos="2041055" algn="l"/>
                <a:tab pos="4440713" algn="l"/>
              </a:tabLst>
            </a:pPr>
            <a:r>
              <a:rPr lang="en-US" sz="2000" b="1" dirty="0">
                <a:solidFill>
                  <a:srgbClr val="FF0000"/>
                </a:solidFill>
              </a:rPr>
              <a:t>Requires only 0.22% of land for footprint; 0.92% for </a:t>
            </a:r>
            <a:r>
              <a:rPr lang="en-US" sz="2000" b="1" dirty="0" smtClean="0">
                <a:solidFill>
                  <a:srgbClr val="FF0000"/>
                </a:solidFill>
              </a:rPr>
              <a:t>spacing</a:t>
            </a:r>
            <a:endParaRPr lang="en-US" sz="2000" b="1" spc="-75" dirty="0" smtClean="0">
              <a:solidFill>
                <a:srgbClr val="FF0000"/>
              </a:solidFill>
              <a:sym typeface="Wingdings"/>
            </a:endParaRPr>
          </a:p>
          <a:p>
            <a:pPr marL="262220">
              <a:lnSpc>
                <a:spcPct val="150000"/>
              </a:lnSpc>
              <a:tabLst>
                <a:tab pos="2041055" algn="l"/>
                <a:tab pos="4440713" algn="l"/>
              </a:tabLst>
            </a:pPr>
            <a:r>
              <a:rPr lang="en-US" sz="2000" b="1" spc="-75" dirty="0" smtClean="0">
                <a:solidFill>
                  <a:srgbClr val="0000FF"/>
                </a:solidFill>
                <a:sym typeface="Wingdings"/>
              </a:rPr>
              <a:t>Avoids ~4-7 mil. air pollution deaths per year </a:t>
            </a:r>
          </a:p>
          <a:p>
            <a:pPr marL="262220">
              <a:lnSpc>
                <a:spcPct val="150000"/>
              </a:lnSpc>
              <a:tabLst>
                <a:tab pos="2041055" algn="l"/>
                <a:tab pos="4440713" algn="l"/>
              </a:tabLst>
            </a:pPr>
            <a:r>
              <a:rPr lang="en-US" sz="2000" b="1" spc="-75" dirty="0" smtClean="0">
                <a:solidFill>
                  <a:srgbClr val="FF0000"/>
                </a:solidFill>
                <a:sym typeface="Wingdings"/>
              </a:rPr>
              <a:t>Slows then reverses global warming</a:t>
            </a:r>
            <a:endParaRPr lang="en-US" sz="2000" b="1" spc="-75" dirty="0">
              <a:solidFill>
                <a:srgbClr val="FF0000"/>
              </a:solidFill>
              <a:sym typeface="Wingdings"/>
            </a:endParaRPr>
          </a:p>
          <a:p>
            <a:pPr marL="262220">
              <a:tabLst>
                <a:tab pos="2041055" algn="l"/>
                <a:tab pos="4440713" algn="l"/>
              </a:tabLst>
            </a:pPr>
            <a:endParaRPr lang="en-US" sz="2000" b="1" dirty="0" smtClean="0">
              <a:solidFill>
                <a:srgbClr val="FF0000"/>
              </a:solidFill>
            </a:endParaRPr>
          </a:p>
          <a:p>
            <a:pPr marL="262220">
              <a:tabLst>
                <a:tab pos="2041055" algn="l"/>
                <a:tab pos="4440713" algn="l"/>
              </a:tabLst>
            </a:pPr>
            <a:r>
              <a:rPr lang="en-US" sz="2000" b="1" dirty="0" smtClean="0">
                <a:solidFill>
                  <a:srgbClr val="0000FF"/>
                </a:solidFill>
              </a:rPr>
              <a:t>Grids can stay stable throughout the world with 100% </a:t>
            </a:r>
          </a:p>
          <a:p>
            <a:pPr marL="262220">
              <a:tabLst>
                <a:tab pos="2041055" algn="l"/>
                <a:tab pos="4440713" algn="l"/>
              </a:tabLst>
            </a:pPr>
            <a:endParaRPr lang="en-US" sz="2000" b="1" dirty="0" smtClean="0">
              <a:solidFill>
                <a:srgbClr val="0000FF"/>
              </a:solidFill>
            </a:endParaRPr>
          </a:p>
          <a:p>
            <a:pPr marL="262220">
              <a:tabLst>
                <a:tab pos="2041055" algn="l"/>
                <a:tab pos="4440713" algn="l"/>
              </a:tabLst>
            </a:pPr>
            <a:r>
              <a:rPr lang="en-US" sz="2000" b="1" spc="-75" dirty="0" smtClean="0">
                <a:solidFill>
                  <a:srgbClr val="FF0000"/>
                </a:solidFill>
                <a:sym typeface="Wingdings"/>
              </a:rPr>
              <a:t>WWS energy cost per kWh slightly less than that of fossils</a:t>
            </a:r>
          </a:p>
          <a:p>
            <a:pPr marL="262220">
              <a:tabLst>
                <a:tab pos="2041055" algn="l"/>
                <a:tab pos="4440713" algn="l"/>
              </a:tabLst>
            </a:pPr>
            <a:endParaRPr lang="en-US" sz="2000" b="1" dirty="0">
              <a:solidFill>
                <a:srgbClr val="0000FF"/>
              </a:solidFill>
            </a:endParaRPr>
          </a:p>
          <a:p>
            <a:pPr marL="262220">
              <a:tabLst>
                <a:tab pos="2041055" algn="l"/>
                <a:tab pos="4440713" algn="l"/>
              </a:tabLst>
            </a:pPr>
            <a:r>
              <a:rPr lang="en-US" sz="2000" b="1" dirty="0" smtClean="0">
                <a:solidFill>
                  <a:srgbClr val="0000FF"/>
                </a:solidFill>
              </a:rPr>
              <a:t>WWS </a:t>
            </a:r>
            <a:r>
              <a:rPr lang="en-US" sz="2000" b="1" dirty="0" err="1" smtClean="0">
                <a:solidFill>
                  <a:srgbClr val="0000FF"/>
                </a:solidFill>
              </a:rPr>
              <a:t>energy+health+climate</a:t>
            </a:r>
            <a:r>
              <a:rPr lang="en-US" sz="2000" b="1" dirty="0" smtClean="0">
                <a:solidFill>
                  <a:srgbClr val="0000FF"/>
                </a:solidFill>
              </a:rPr>
              <a:t> costs per kWh are 1/4</a:t>
            </a:r>
            <a:r>
              <a:rPr lang="en-US" sz="2000" b="1" baseline="30000" dirty="0" smtClean="0">
                <a:solidFill>
                  <a:srgbClr val="0000FF"/>
                </a:solidFill>
              </a:rPr>
              <a:t>th </a:t>
            </a:r>
            <a:r>
              <a:rPr lang="en-US" sz="2000" b="1" dirty="0" smtClean="0">
                <a:solidFill>
                  <a:srgbClr val="0000FF"/>
                </a:solidFill>
              </a:rPr>
              <a:t>that of fossils</a:t>
            </a:r>
          </a:p>
          <a:p>
            <a:pPr marL="262220">
              <a:tabLst>
                <a:tab pos="2041055" algn="l"/>
                <a:tab pos="4440713" algn="l"/>
              </a:tabLst>
            </a:pPr>
            <a:endParaRPr lang="en-US" sz="2000" b="1" dirty="0">
              <a:solidFill>
                <a:srgbClr val="0000FF"/>
              </a:solidFill>
            </a:endParaRPr>
          </a:p>
          <a:p>
            <a:pPr marL="262220">
              <a:tabLst>
                <a:tab pos="2041055" algn="l"/>
                <a:tab pos="4440713" algn="l"/>
              </a:tabLst>
            </a:pPr>
            <a:r>
              <a:rPr lang="en-US" sz="2000" b="1" dirty="0" smtClean="0">
                <a:solidFill>
                  <a:srgbClr val="0000FF"/>
                </a:solidFill>
              </a:rPr>
              <a:t>Absolute WWS </a:t>
            </a:r>
            <a:r>
              <a:rPr lang="en-US" sz="2000" b="1" dirty="0" err="1" smtClean="0">
                <a:solidFill>
                  <a:srgbClr val="0000FF"/>
                </a:solidFill>
              </a:rPr>
              <a:t>energy+health+climate</a:t>
            </a:r>
            <a:r>
              <a:rPr lang="en-US" sz="2000" b="1" dirty="0" smtClean="0">
                <a:solidFill>
                  <a:srgbClr val="0000FF"/>
                </a:solidFill>
              </a:rPr>
              <a:t> costs are 1/8</a:t>
            </a:r>
            <a:r>
              <a:rPr lang="en-US" sz="2000" b="1" baseline="30000" dirty="0" smtClean="0">
                <a:solidFill>
                  <a:srgbClr val="0000FF"/>
                </a:solidFill>
              </a:rPr>
              <a:t>th</a:t>
            </a:r>
            <a:r>
              <a:rPr lang="en-US" sz="2000" b="1" dirty="0" smtClean="0">
                <a:solidFill>
                  <a:srgbClr val="0000FF"/>
                </a:solidFill>
              </a:rPr>
              <a:t> that of fossils</a:t>
            </a:r>
          </a:p>
        </p:txBody>
      </p:sp>
      <p:sp>
        <p:nvSpPr>
          <p:cNvPr id="5" name="Rectangle 2"/>
          <p:cNvSpPr txBox="1">
            <a:spLocks noChangeArrowheads="1"/>
          </p:cNvSpPr>
          <p:nvPr/>
        </p:nvSpPr>
        <p:spPr>
          <a:xfrm>
            <a:off x="0" y="0"/>
            <a:ext cx="9144000" cy="586233"/>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3000" b="1" spc="-75" dirty="0" smtClean="0"/>
              <a:t>Summary </a:t>
            </a:r>
            <a:r>
              <a:rPr lang="mr-IN" sz="3000" b="1" spc="-75" dirty="0" smtClean="0"/>
              <a:t>–</a:t>
            </a:r>
            <a:r>
              <a:rPr lang="en-US" sz="3000" b="1" spc="-75" dirty="0" smtClean="0"/>
              <a:t> Transitioning to 100% WWS</a:t>
            </a:r>
          </a:p>
        </p:txBody>
      </p:sp>
    </p:spTree>
    <p:extLst>
      <p:ext uri="{BB962C8B-B14F-4D97-AF65-F5344CB8AC3E}">
        <p14:creationId xmlns:p14="http://schemas.microsoft.com/office/powerpoint/2010/main" val="2021400677"/>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ChangeArrowheads="1"/>
          </p:cNvSpPr>
          <p:nvPr/>
        </p:nvSpPr>
        <p:spPr bwMode="auto">
          <a:xfrm>
            <a:off x="1" y="1150306"/>
            <a:ext cx="9143999" cy="2236875"/>
          </a:xfrm>
          <a:prstGeom prst="rect">
            <a:avLst/>
          </a:prstGeom>
          <a:noFill/>
          <a:ln w="9525">
            <a:noFill/>
            <a:miter lim="800000"/>
            <a:headEnd/>
            <a:tailEnd/>
          </a:ln>
        </p:spPr>
        <p:txBody>
          <a:bodyPr wrap="square" lIns="81642" tIns="40821" rIns="81642" bIns="40821">
            <a:prstTxWarp prst="textNoShape">
              <a:avLst/>
            </a:prstTxWarp>
            <a:spAutoFit/>
          </a:bodyPr>
          <a:lstStyle/>
          <a:p>
            <a:pPr marL="262220">
              <a:tabLst>
                <a:tab pos="2041055" algn="l"/>
                <a:tab pos="4440713" algn="l"/>
              </a:tabLst>
            </a:pPr>
            <a:r>
              <a:rPr lang="en-US" sz="2000" b="1" spc="-75" dirty="0" smtClean="0">
                <a:solidFill>
                  <a:srgbClr val="0000FF"/>
                </a:solidFill>
                <a:sym typeface="Wingdings"/>
              </a:rPr>
              <a:t>Transitioning to 100% WWS in all energy sectors is technically and economically possible</a:t>
            </a:r>
          </a:p>
          <a:p>
            <a:pPr marL="262220">
              <a:tabLst>
                <a:tab pos="2041055" algn="l"/>
                <a:tab pos="4440713" algn="l"/>
              </a:tabLst>
            </a:pPr>
            <a:endParaRPr lang="en-US" sz="2000" b="1" spc="-75" dirty="0">
              <a:solidFill>
                <a:srgbClr val="FF0000"/>
              </a:solidFill>
              <a:sym typeface="Wingdings"/>
            </a:endParaRPr>
          </a:p>
          <a:p>
            <a:pPr marL="262220">
              <a:tabLst>
                <a:tab pos="2041055" algn="l"/>
                <a:tab pos="4440713" algn="l"/>
              </a:tabLst>
            </a:pPr>
            <a:r>
              <a:rPr lang="en-US" sz="2000" b="1" spc="-75" dirty="0" smtClean="0">
                <a:solidFill>
                  <a:srgbClr val="FF0000"/>
                </a:solidFill>
                <a:sym typeface="Wingdings"/>
              </a:rPr>
              <a:t>The main barriers are social and political</a:t>
            </a:r>
          </a:p>
          <a:p>
            <a:pPr marL="262220">
              <a:tabLst>
                <a:tab pos="2041055" algn="l"/>
                <a:tab pos="4440713" algn="l"/>
              </a:tabLst>
            </a:pPr>
            <a:endParaRPr lang="en-US" sz="2000" b="1" spc="-75" dirty="0">
              <a:solidFill>
                <a:srgbClr val="FF0000"/>
              </a:solidFill>
              <a:sym typeface="Wingdings"/>
            </a:endParaRPr>
          </a:p>
          <a:p>
            <a:pPr marL="262220">
              <a:tabLst>
                <a:tab pos="2041055" algn="l"/>
                <a:tab pos="4440713" algn="l"/>
              </a:tabLst>
            </a:pPr>
            <a:r>
              <a:rPr lang="en-US" sz="2000" b="1" spc="-75" dirty="0" smtClean="0">
                <a:solidFill>
                  <a:srgbClr val="0000FF"/>
                </a:solidFill>
                <a:sym typeface="Wingdings"/>
              </a:rPr>
              <a:t>The solution requires collective  willpower and immediate deployment</a:t>
            </a:r>
          </a:p>
          <a:p>
            <a:pPr marL="262220">
              <a:tabLst>
                <a:tab pos="2041055" algn="l"/>
                <a:tab pos="4440713" algn="l"/>
              </a:tabLst>
            </a:pPr>
            <a:endParaRPr lang="en-US" sz="2000" b="1" spc="-75" dirty="0">
              <a:solidFill>
                <a:srgbClr val="FF0000"/>
              </a:solidFill>
              <a:sym typeface="Wingdings"/>
            </a:endParaRPr>
          </a:p>
        </p:txBody>
      </p:sp>
      <p:sp>
        <p:nvSpPr>
          <p:cNvPr id="5" name="Rectangle 2"/>
          <p:cNvSpPr txBox="1">
            <a:spLocks noChangeArrowheads="1"/>
          </p:cNvSpPr>
          <p:nvPr/>
        </p:nvSpPr>
        <p:spPr>
          <a:xfrm>
            <a:off x="0" y="0"/>
            <a:ext cx="9144000" cy="586233"/>
          </a:xfrm>
          <a:prstGeom prst="rect">
            <a:avLst/>
          </a:prstGeom>
        </p:spPr>
        <p:txBody>
          <a:bodyPr vert="horz" lIns="81642" tIns="40821" rIns="81642" bIns="40821" rtlCol="0" anchor="b" anchorCtr="0">
            <a:noAutofit/>
          </a:bodyPr>
          <a:lstStyle>
            <a:lvl1pPr algn="ctr" defTabSz="1632844" rtl="0" eaLnBrk="1" latinLnBrk="0" hangingPunct="1">
              <a:spcBef>
                <a:spcPct val="0"/>
              </a:spcBef>
              <a:buNone/>
              <a:defRPr sz="8200" kern="1200">
                <a:solidFill>
                  <a:schemeClr val="accent1"/>
                </a:solidFill>
                <a:latin typeface="+mj-lt"/>
                <a:ea typeface="+mj-ea"/>
                <a:cs typeface="+mj-cs"/>
              </a:defRPr>
            </a:lvl1pPr>
          </a:lstStyle>
          <a:p>
            <a:r>
              <a:rPr lang="en-US" sz="3000" b="1" spc="-75" dirty="0" smtClean="0"/>
              <a:t>Summary </a:t>
            </a:r>
            <a:r>
              <a:rPr lang="mr-IN" sz="3000" b="1" spc="-75" dirty="0" smtClean="0"/>
              <a:t>–</a:t>
            </a:r>
            <a:r>
              <a:rPr lang="en-US" sz="3000" b="1" spc="-75" dirty="0" smtClean="0"/>
              <a:t> Transitioning to 100% WWS</a:t>
            </a:r>
          </a:p>
        </p:txBody>
      </p:sp>
    </p:spTree>
    <p:extLst>
      <p:ext uri="{BB962C8B-B14F-4D97-AF65-F5344CB8AC3E}">
        <p14:creationId xmlns:p14="http://schemas.microsoft.com/office/powerpoint/2010/main" val="1962160842"/>
      </p:ext>
    </p:extLst>
  </p:cSld>
  <p:clrMapOvr>
    <a:masterClrMapping/>
  </p:clrMapOvr>
  <mc:AlternateContent xmlns:mc="http://schemas.openxmlformats.org/markup-compatibility/2006" xmlns:p14="http://schemas.microsoft.com/office/powerpoint/2010/main">
    <mc:Choice Requires="p14">
      <p:transition p14:dur="0"/>
    </mc:Choice>
    <mc:Fallback xmlns="" xmlns:mv="urn:schemas-microsoft-com:mac:vml">
      <p:transition/>
    </mc:Fallback>
  </mc:AlternateContent>
  <p:timing>
    <p:tnLst>
      <p:par>
        <p:cTn xmlns:p14="http://schemas.microsoft.com/office/powerpoint/2010/mai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ChangeArrowheads="1"/>
          </p:cNvSpPr>
          <p:nvPr/>
        </p:nvSpPr>
        <p:spPr bwMode="auto">
          <a:xfrm>
            <a:off x="0" y="0"/>
            <a:ext cx="9144000" cy="5491099"/>
          </a:xfrm>
          <a:prstGeom prst="rect">
            <a:avLst/>
          </a:prstGeom>
          <a:noFill/>
          <a:ln w="9525">
            <a:noFill/>
            <a:miter lim="800000"/>
            <a:headEnd/>
            <a:tailEnd/>
          </a:ln>
        </p:spPr>
        <p:txBody>
          <a:bodyPr wrap="square" lIns="81642" tIns="40821" rIns="81642" bIns="40821">
            <a:prstTxWarp prst="textNoShape">
              <a:avLst/>
            </a:prstTxWarp>
            <a:spAutoFit/>
          </a:bodyPr>
          <a:lstStyle/>
          <a:p>
            <a:pPr marL="262220">
              <a:lnSpc>
                <a:spcPct val="110000"/>
              </a:lnSpc>
              <a:tabLst>
                <a:tab pos="2041055" algn="l"/>
                <a:tab pos="4440713" algn="l"/>
              </a:tabLst>
            </a:pPr>
            <a:r>
              <a:rPr lang="en-US" sz="2400" b="1" spc="-75" smtClean="0">
                <a:solidFill>
                  <a:srgbClr val="0000FF"/>
                </a:solidFill>
              </a:rPr>
              <a:t>Slides </a:t>
            </a:r>
            <a:r>
              <a:rPr lang="en-US" sz="2400" b="1" spc="-75" smtClean="0">
                <a:solidFill>
                  <a:srgbClr val="0000FF"/>
                </a:solidFill>
              </a:rPr>
              <a:t>for this </a:t>
            </a:r>
            <a:r>
              <a:rPr lang="en-US" sz="2400" b="1" spc="-75" dirty="0" smtClean="0">
                <a:solidFill>
                  <a:srgbClr val="0000FF"/>
                </a:solidFill>
              </a:rPr>
              <a:t>talk</a:t>
            </a:r>
            <a:endParaRPr lang="en-US" sz="2400" b="1" spc="-75" dirty="0">
              <a:solidFill>
                <a:srgbClr val="0000FF"/>
              </a:solidFill>
            </a:endParaRPr>
          </a:p>
          <a:p>
            <a:pPr marL="904875">
              <a:lnSpc>
                <a:spcPct val="110000"/>
              </a:lnSpc>
              <a:tabLst>
                <a:tab pos="2041055" algn="l"/>
                <a:tab pos="4440713" algn="l"/>
              </a:tabLst>
            </a:pPr>
            <a:r>
              <a:rPr lang="en-US" sz="2400" b="1" spc="-75" dirty="0">
                <a:solidFill>
                  <a:srgbClr val="FF0000"/>
                </a:solidFill>
                <a:hlinkClick r:id="rId3"/>
              </a:rPr>
              <a:t>web.stanford.edu/group/efmh/jacobson/Articles/I/</a:t>
            </a:r>
            <a:r>
              <a:rPr lang="en-US" sz="2400" b="1" spc="-75" dirty="0" smtClean="0">
                <a:solidFill>
                  <a:srgbClr val="FF0000"/>
                </a:solidFill>
              </a:rPr>
              <a:t>1810-Vancouver.pptx</a:t>
            </a:r>
            <a:endParaRPr lang="en-US" sz="2400" b="1" spc="-75" dirty="0">
              <a:solidFill>
                <a:srgbClr val="FF0000"/>
              </a:solidFill>
            </a:endParaRPr>
          </a:p>
          <a:p>
            <a:pPr marL="262220">
              <a:lnSpc>
                <a:spcPct val="110000"/>
              </a:lnSpc>
              <a:tabLst>
                <a:tab pos="2041055" algn="l"/>
                <a:tab pos="4440713" algn="l"/>
              </a:tabLst>
            </a:pPr>
            <a:r>
              <a:rPr lang="en-US" sz="2400" b="1" spc="-75" dirty="0" smtClean="0">
                <a:solidFill>
                  <a:srgbClr val="0000FF"/>
                </a:solidFill>
              </a:rPr>
              <a:t>Roadmaps</a:t>
            </a:r>
          </a:p>
          <a:p>
            <a:pPr marL="904875">
              <a:lnSpc>
                <a:spcPct val="110000"/>
              </a:lnSpc>
              <a:tabLst>
                <a:tab pos="2041055" algn="l"/>
                <a:tab pos="4440713" algn="l"/>
              </a:tabLst>
            </a:pPr>
            <a:r>
              <a:rPr lang="en-US" sz="2400" b="1" spc="-75" dirty="0" smtClean="0">
                <a:hlinkClick r:id="rId3"/>
              </a:rPr>
              <a:t>web.stanford.edu</a:t>
            </a:r>
            <a:r>
              <a:rPr lang="en-US" sz="2400" b="1" spc="-75" dirty="0">
                <a:hlinkClick r:id="rId3"/>
              </a:rPr>
              <a:t>/group/efmh/jacobson/Articles/I/WWS-50-USState-</a:t>
            </a:r>
            <a:r>
              <a:rPr lang="en-US" sz="2400" b="1" spc="-75" dirty="0" smtClean="0">
                <a:hlinkClick r:id="rId3"/>
              </a:rPr>
              <a:t>plans.html</a:t>
            </a:r>
            <a:endParaRPr lang="en-US" sz="2400" b="1" spc="-75" dirty="0" smtClean="0"/>
          </a:p>
          <a:p>
            <a:pPr marL="262220">
              <a:lnSpc>
                <a:spcPct val="110000"/>
              </a:lnSpc>
              <a:tabLst>
                <a:tab pos="2041055" algn="l"/>
                <a:tab pos="4440713" algn="l"/>
              </a:tabLst>
            </a:pPr>
            <a:r>
              <a:rPr lang="en-US" sz="2400" b="1" spc="-75" dirty="0" smtClean="0">
                <a:solidFill>
                  <a:srgbClr val="0000FF"/>
                </a:solidFill>
              </a:rPr>
              <a:t>Grid Studies</a:t>
            </a:r>
            <a:endParaRPr lang="en-US" sz="2400" b="1" spc="-75" dirty="0">
              <a:solidFill>
                <a:srgbClr val="0000FF"/>
              </a:solidFill>
            </a:endParaRPr>
          </a:p>
          <a:p>
            <a:pPr marL="904875">
              <a:lnSpc>
                <a:spcPct val="110000"/>
              </a:lnSpc>
              <a:tabLst>
                <a:tab pos="2041055" algn="l"/>
                <a:tab pos="4440713" algn="l"/>
              </a:tabLst>
            </a:pPr>
            <a:r>
              <a:rPr lang="en-US" sz="2400" b="1" spc="-75" dirty="0" smtClean="0">
                <a:hlinkClick r:id="rId4"/>
              </a:rPr>
              <a:t>www.stanford.edu/</a:t>
            </a:r>
            <a:r>
              <a:rPr lang="en-US" sz="2400" b="1" spc="-75" dirty="0">
                <a:hlinkClick r:id="rId4"/>
              </a:rPr>
              <a:t>group/efmh/jacobson/Articles/I/CombiningRenew/</a:t>
            </a:r>
            <a:r>
              <a:rPr lang="en-US" sz="2400" b="1" spc="-75" dirty="0" smtClean="0">
                <a:hlinkClick r:id="rId4"/>
              </a:rPr>
              <a:t>combining.html</a:t>
            </a:r>
            <a:r>
              <a:rPr lang="en-US" sz="2400" b="1" spc="-75" dirty="0" smtClean="0"/>
              <a:t> </a:t>
            </a:r>
            <a:endParaRPr lang="en-US" sz="2400" b="1" spc="-75" dirty="0"/>
          </a:p>
          <a:p>
            <a:pPr marL="262220">
              <a:lnSpc>
                <a:spcPct val="110000"/>
              </a:lnSpc>
              <a:tabLst>
                <a:tab pos="2041055" algn="l"/>
                <a:tab pos="4440713" algn="l"/>
              </a:tabLst>
            </a:pPr>
            <a:r>
              <a:rPr lang="en-US" sz="2400" b="1" spc="-75" dirty="0" err="1" smtClean="0">
                <a:solidFill>
                  <a:srgbClr val="0000FF"/>
                </a:solidFill>
              </a:rPr>
              <a:t>Infographic</a:t>
            </a:r>
            <a:r>
              <a:rPr lang="en-US" sz="2400" b="1" spc="-75" dirty="0" smtClean="0">
                <a:solidFill>
                  <a:srgbClr val="0000FF"/>
                </a:solidFill>
              </a:rPr>
              <a:t> maps</a:t>
            </a:r>
          </a:p>
          <a:p>
            <a:pPr marL="262220">
              <a:lnSpc>
                <a:spcPct val="110000"/>
              </a:lnSpc>
              <a:tabLst>
                <a:tab pos="917575" algn="l"/>
                <a:tab pos="2039938" algn="l"/>
                <a:tab pos="4440238" algn="l"/>
              </a:tabLst>
            </a:pPr>
            <a:r>
              <a:rPr lang="en-US" sz="2400" b="1" spc="-75" dirty="0" smtClean="0"/>
              <a:t>	</a:t>
            </a:r>
            <a:r>
              <a:rPr lang="en-US" sz="2400" b="1" spc="-75" dirty="0" smtClean="0">
                <a:solidFill>
                  <a:srgbClr val="FF0000"/>
                </a:solidFill>
                <a:hlinkClick r:id="rId5"/>
              </a:rPr>
              <a:t>www.thesolutionsproject.org</a:t>
            </a:r>
            <a:r>
              <a:rPr lang="en-US" sz="2400" b="1" spc="-75" dirty="0" smtClean="0">
                <a:solidFill>
                  <a:srgbClr val="FF0000"/>
                </a:solidFill>
              </a:rPr>
              <a:t>         100.org </a:t>
            </a:r>
            <a:endParaRPr lang="en-US" sz="2400" b="1" spc="-75" dirty="0" smtClean="0">
              <a:solidFill>
                <a:srgbClr val="0000FF"/>
              </a:solidFill>
            </a:endParaRPr>
          </a:p>
          <a:p>
            <a:pPr marL="262220">
              <a:lnSpc>
                <a:spcPct val="110000"/>
              </a:lnSpc>
              <a:tabLst>
                <a:tab pos="2041055" algn="l"/>
                <a:tab pos="4440713" algn="l"/>
              </a:tabLst>
            </a:pPr>
            <a:r>
              <a:rPr lang="en-US" sz="2400" b="1" spc="-75" dirty="0" smtClean="0">
                <a:solidFill>
                  <a:srgbClr val="0000FF"/>
                </a:solidFill>
              </a:rPr>
              <a:t>Twitter: </a:t>
            </a:r>
            <a:r>
              <a:rPr lang="en-US" sz="2400" b="1" spc="-75" dirty="0" smtClean="0">
                <a:solidFill>
                  <a:srgbClr val="FF0000"/>
                </a:solidFill>
              </a:rPr>
              <a:t>@</a:t>
            </a:r>
            <a:r>
              <a:rPr lang="en-US" sz="2400" b="1" spc="-75" dirty="0" err="1" smtClean="0">
                <a:solidFill>
                  <a:srgbClr val="FF0000"/>
                </a:solidFill>
              </a:rPr>
              <a:t>mzjacobson</a:t>
            </a:r>
            <a:endParaRPr lang="en-US" sz="2400" b="1" spc="-75" dirty="0">
              <a:solidFill>
                <a:srgbClr val="FF0000"/>
              </a:solidFill>
            </a:endParaRPr>
          </a:p>
          <a:p>
            <a:pPr marL="262220">
              <a:lnSpc>
                <a:spcPct val="110000"/>
              </a:lnSpc>
              <a:tabLst>
                <a:tab pos="2041055" algn="l"/>
                <a:tab pos="4440713" algn="l"/>
              </a:tabLst>
            </a:pPr>
            <a:endParaRPr lang="en-US" sz="3200" b="1" spc="-75" dirty="0" smtClean="0"/>
          </a:p>
        </p:txBody>
      </p:sp>
    </p:spTree>
    <p:extLst>
      <p:ext uri="{BB962C8B-B14F-4D97-AF65-F5344CB8AC3E}">
        <p14:creationId xmlns:p14="http://schemas.microsoft.com/office/powerpoint/2010/main" val="3110476895"/>
      </p:ext>
    </p:extLst>
  </p:cSld>
  <p:clrMapOvr>
    <a:masterClrMapping/>
  </p:clrMapOvr>
  <mc:AlternateContent xmlns:mc="http://schemas.openxmlformats.org/markup-compatibility/2006" xmlns:p14="http://schemas.microsoft.com/office/powerpoint/2010/main">
    <mc:Choice Requires="p14">
      <p:transition p14:dur="0"/>
    </mc:Choice>
    <mc:Fallback xmlns:mv="urn:schemas-microsoft-com:mac:vml" xmlns="">
      <p:transition/>
    </mc:Fallback>
  </mc:AlternateContent>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11149</TotalTime>
  <Words>3876</Words>
  <Application>Microsoft Macintosh PowerPoint</Application>
  <PresentationFormat>On-screen Show (16:9)</PresentationFormat>
  <Paragraphs>507</Paragraphs>
  <Slides>62</Slides>
  <Notes>53</Notes>
  <HiddenSlides>0</HiddenSlides>
  <MMClips>0</MMClips>
  <ScaleCrop>false</ScaleCrop>
  <HeadingPairs>
    <vt:vector size="4" baseType="variant">
      <vt:variant>
        <vt:lpstr>Theme</vt:lpstr>
      </vt:variant>
      <vt:variant>
        <vt:i4>1</vt:i4>
      </vt:variant>
      <vt:variant>
        <vt:lpstr>Slide Titles</vt:lpstr>
      </vt:variant>
      <vt:variant>
        <vt:i4>62</vt:i4>
      </vt:variant>
    </vt:vector>
  </HeadingPairs>
  <TitlesOfParts>
    <vt:vector size="63" baseType="lpstr">
      <vt:lpstr>Breeze</vt:lpstr>
      <vt:lpstr>Getting to 100% Clean, Renewable Energy: A Roadmap to Transition Homes, Cities, Countries, and the World</vt:lpstr>
      <vt:lpstr>PowerPoint Presentation</vt:lpstr>
      <vt:lpstr>What’s the Problem? Why act Quickly?</vt:lpstr>
      <vt:lpstr>Wind, Water, Solar (WWS) Solution Electrify or Provide Direct Heat For All Sectors and Provide the Electricity and Heat with 100% WWS</vt:lpstr>
      <vt:lpstr>PowerPoint Presentation</vt:lpstr>
      <vt:lpstr>PowerPoint Presentation</vt:lpstr>
      <vt:lpstr>What if we Converted the Army’s Land-Based Vehicle Fleet to Battery Electric Vehicles Using 2020 Target Technology?</vt:lpstr>
      <vt:lpstr>What if we Converted the Army’s Land-Based Vehicle Fleet to Hydrogen Fuel Cell Vehicles Using 2020 Target Technology?</vt:lpstr>
      <vt:lpstr>PowerPoint Presentation</vt:lpstr>
      <vt:lpstr>PowerPoint Presentation</vt:lpstr>
      <vt:lpstr>PowerPoint Presentation</vt:lpstr>
      <vt:lpstr>PowerPoint Presentation</vt:lpstr>
      <vt:lpstr>Types of Storage for a 100% WWS System</vt:lpstr>
      <vt:lpstr>Nighttime Storage in Ice for Daytime Air Cooling</vt:lpstr>
      <vt:lpstr>Seasonal Heat Storage in Underground Rocks Okotoks, Canada</vt:lpstr>
      <vt:lpstr>Stanford Boilers/Chillers &amp; Heat/Cold Demand For 1 Year</vt:lpstr>
      <vt:lpstr>Transitioning an Individual Home to Run on WWS Electricity/Storage and No Gas</vt:lpstr>
      <vt:lpstr>Ductless Mini-Split Electric Heat Pump Air Heater / Air Conditioner</vt:lpstr>
      <vt:lpstr>Electric Heat Pump Water Heater</vt:lpstr>
      <vt:lpstr>Electric Induction Cooktop</vt:lpstr>
      <vt:lpstr>Rooftop Solar Plus Battery Storage</vt:lpstr>
      <vt:lpstr>Electric Cars + Batteries</vt:lpstr>
      <vt:lpstr>7 Days of Home Energy Use</vt:lpstr>
      <vt:lpstr>One Year of Energy Use Generated 120% of all home and vehicle energy  No electric bill, natural gas bill, or gasoline bill Instead, received $530 from CCA for excess electricity to grid</vt:lpstr>
      <vt:lpstr>Can the World Transition to 100%, Clean, Renewable Energy for all Purposes?   Roadmaps for 139 Countries</vt:lpstr>
      <vt:lpstr>All-Purpose End-Use Power Demand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Duarte Design, Inc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Kyle Borges</dc:creator>
  <cp:lastModifiedBy>Mark Jacobson</cp:lastModifiedBy>
  <cp:revision>1035</cp:revision>
  <cp:lastPrinted>2017-03-09T18:30:40Z</cp:lastPrinted>
  <dcterms:created xsi:type="dcterms:W3CDTF">2013-06-25T22:33:34Z</dcterms:created>
  <dcterms:modified xsi:type="dcterms:W3CDTF">2018-10-24T00:10:11Z</dcterms:modified>
</cp:coreProperties>
</file>